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320" r:id="rId2"/>
    <p:sldId id="606" r:id="rId3"/>
    <p:sldId id="612" r:id="rId4"/>
    <p:sldId id="613" r:id="rId5"/>
    <p:sldId id="614" r:id="rId6"/>
    <p:sldId id="615" r:id="rId7"/>
    <p:sldId id="616" r:id="rId8"/>
    <p:sldId id="551" r:id="rId9"/>
    <p:sldId id="546" r:id="rId10"/>
    <p:sldId id="522" r:id="rId11"/>
    <p:sldId id="550" r:id="rId12"/>
    <p:sldId id="617" r:id="rId13"/>
    <p:sldId id="541" r:id="rId14"/>
    <p:sldId id="531" r:id="rId15"/>
    <p:sldId id="537" r:id="rId16"/>
    <p:sldId id="609" r:id="rId17"/>
    <p:sldId id="611" r:id="rId18"/>
  </p:sldIdLst>
  <p:sldSz cx="9144000" cy="6858000" type="screen4x3"/>
  <p:notesSz cx="69469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0" autoAdjust="0"/>
    <p:restoredTop sz="95449" autoAdjust="0"/>
  </p:normalViewPr>
  <p:slideViewPr>
    <p:cSldViewPr snapToGrid="0">
      <p:cViewPr>
        <p:scale>
          <a:sx n="70" d="100"/>
          <a:sy n="70" d="100"/>
        </p:scale>
        <p:origin x="-2712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FFCC66"/>
              </a:solidFill>
            </c:spPr>
          </c:dPt>
          <c:dPt>
            <c:idx val="4"/>
            <c:bubble3D val="0"/>
            <c:spPr>
              <a:solidFill>
                <a:srgbClr val="FF9966"/>
              </a:solidFill>
            </c:spPr>
          </c:dPt>
          <c:dPt>
            <c:idx val="5"/>
            <c:bubble3D val="0"/>
            <c:spPr>
              <a:solidFill>
                <a:schemeClr val="accent1"/>
              </a:solidFill>
            </c:spPr>
          </c:dPt>
          <c:dPt>
            <c:idx val="6"/>
            <c:bubble3D val="0"/>
            <c:spPr>
              <a:solidFill>
                <a:srgbClr val="FFFF99"/>
              </a:solidFill>
            </c:spPr>
          </c:dPt>
          <c:cat>
            <c:strRef>
              <c:f>Sheet1!$A$4:$A$10</c:f>
              <c:strCache>
                <c:ptCount val="7"/>
                <c:pt idx="0">
                  <c:v>ownership</c:v>
                </c:pt>
                <c:pt idx="1">
                  <c:v>Tribal</c:v>
                </c:pt>
                <c:pt idx="2">
                  <c:v>USFS</c:v>
                </c:pt>
                <c:pt idx="3">
                  <c:v>BLM</c:v>
                </c:pt>
                <c:pt idx="4">
                  <c:v>IP</c:v>
                </c:pt>
                <c:pt idx="5">
                  <c:v>NIPF</c:v>
                </c:pt>
                <c:pt idx="6">
                  <c:v>other </c:v>
                </c:pt>
              </c:strCache>
            </c:strRef>
          </c:cat>
          <c:val>
            <c:numRef>
              <c:f>Sheet1!$B$4:$B$10</c:f>
              <c:numCache>
                <c:formatCode>General</c:formatCode>
                <c:ptCount val="7"/>
                <c:pt idx="1">
                  <c:v>8</c:v>
                </c:pt>
                <c:pt idx="2">
                  <c:v>48</c:v>
                </c:pt>
                <c:pt idx="3">
                  <c:v>7</c:v>
                </c:pt>
                <c:pt idx="4">
                  <c:v>12</c:v>
                </c:pt>
                <c:pt idx="5">
                  <c:v>20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35F58-F6D4-46F9-874B-32682FC224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F04CFB-9410-4CC6-883C-6F587E103787}">
      <dgm:prSet/>
      <dgm:spPr/>
      <dgm:t>
        <a:bodyPr/>
        <a:lstStyle/>
        <a:p>
          <a:pPr rtl="0"/>
          <a:r>
            <a:rPr lang="en-US" b="1" smtClean="0"/>
            <a:t>Spatial, Dynamic Landscape Models</a:t>
          </a:r>
          <a:endParaRPr lang="en-US"/>
        </a:p>
      </dgm:t>
    </dgm:pt>
    <dgm:pt modelId="{EE073CC8-141D-4A5C-8F79-2FEF0C3D11CC}" type="parTrans" cxnId="{11FCEF2E-6657-4D92-BECC-58225EA75C3A}">
      <dgm:prSet/>
      <dgm:spPr/>
      <dgm:t>
        <a:bodyPr/>
        <a:lstStyle/>
        <a:p>
          <a:endParaRPr lang="en-US"/>
        </a:p>
      </dgm:t>
    </dgm:pt>
    <dgm:pt modelId="{30D5E993-10B0-47EC-B214-356650D32553}" type="sibTrans" cxnId="{11FCEF2E-6657-4D92-BECC-58225EA75C3A}">
      <dgm:prSet/>
      <dgm:spPr/>
      <dgm:t>
        <a:bodyPr/>
        <a:lstStyle/>
        <a:p>
          <a:endParaRPr lang="en-US"/>
        </a:p>
      </dgm:t>
    </dgm:pt>
    <dgm:pt modelId="{7A2A9721-BDAB-4DF1-98D3-B8A6E0E4A884}" type="pres">
      <dgm:prSet presAssocID="{00B35F58-F6D4-46F9-874B-32682FC224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978CAC-EA1D-421B-A19D-657D36B580E0}" type="pres">
      <dgm:prSet presAssocID="{69F04CFB-9410-4CC6-883C-6F587E103787}" presName="linNode" presStyleCnt="0"/>
      <dgm:spPr/>
    </dgm:pt>
    <dgm:pt modelId="{D877C1D4-2ABC-4E4C-B68E-54FDD902CCD6}" type="pres">
      <dgm:prSet presAssocID="{69F04CFB-9410-4CC6-883C-6F587E103787}" presName="parentText" presStyleLbl="node1" presStyleIdx="0" presStyleCnt="1" custScaleX="2496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FCEF2E-6657-4D92-BECC-58225EA75C3A}" srcId="{00B35F58-F6D4-46F9-874B-32682FC22422}" destId="{69F04CFB-9410-4CC6-883C-6F587E103787}" srcOrd="0" destOrd="0" parTransId="{EE073CC8-141D-4A5C-8F79-2FEF0C3D11CC}" sibTransId="{30D5E993-10B0-47EC-B214-356650D32553}"/>
    <dgm:cxn modelId="{D7A254C1-885F-4209-A2A3-E2FC3E998AA1}" type="presOf" srcId="{00B35F58-F6D4-46F9-874B-32682FC22422}" destId="{7A2A9721-BDAB-4DF1-98D3-B8A6E0E4A884}" srcOrd="0" destOrd="0" presId="urn:microsoft.com/office/officeart/2005/8/layout/vList5"/>
    <dgm:cxn modelId="{B71A13CC-EA0A-4571-B45B-35BCDABEAF75}" type="presOf" srcId="{69F04CFB-9410-4CC6-883C-6F587E103787}" destId="{D877C1D4-2ABC-4E4C-B68E-54FDD902CCD6}" srcOrd="0" destOrd="0" presId="urn:microsoft.com/office/officeart/2005/8/layout/vList5"/>
    <dgm:cxn modelId="{6BED148E-0157-4792-861F-9477A0A31E5B}" type="presParOf" srcId="{7A2A9721-BDAB-4DF1-98D3-B8A6E0E4A884}" destId="{83978CAC-EA1D-421B-A19D-657D36B580E0}" srcOrd="0" destOrd="0" presId="urn:microsoft.com/office/officeart/2005/8/layout/vList5"/>
    <dgm:cxn modelId="{DE675C29-27E4-403C-8676-FE25266916F7}" type="presParOf" srcId="{83978CAC-EA1D-421B-A19D-657D36B580E0}" destId="{D877C1D4-2ABC-4E4C-B68E-54FDD902CCD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6379AE-DC7A-452D-9C0F-E56A5E0CEB1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293257-252F-4E35-8B76-20C9EE2CBA9C}">
      <dgm:prSet custT="1"/>
      <dgm:spPr/>
      <dgm:t>
        <a:bodyPr/>
        <a:lstStyle/>
        <a:p>
          <a:pPr rtl="0"/>
          <a:r>
            <a:rPr lang="en-US" sz="3200" dirty="0" smtClean="0"/>
            <a:t>Visualize scenarios</a:t>
          </a:r>
          <a:endParaRPr lang="en-US" sz="3200" dirty="0"/>
        </a:p>
      </dgm:t>
    </dgm:pt>
    <dgm:pt modelId="{5486C690-005F-45DD-A645-15314A78466C}" type="parTrans" cxnId="{CCE00219-782D-4EC8-A02C-5C363E4E0EEC}">
      <dgm:prSet/>
      <dgm:spPr/>
      <dgm:t>
        <a:bodyPr/>
        <a:lstStyle/>
        <a:p>
          <a:endParaRPr lang="en-US"/>
        </a:p>
      </dgm:t>
    </dgm:pt>
    <dgm:pt modelId="{8EA7845F-6C0A-4E3B-8000-1A76A690B83D}" type="sibTrans" cxnId="{CCE00219-782D-4EC8-A02C-5C363E4E0EEC}">
      <dgm:prSet/>
      <dgm:spPr/>
      <dgm:t>
        <a:bodyPr/>
        <a:lstStyle/>
        <a:p>
          <a:endParaRPr lang="en-US"/>
        </a:p>
      </dgm:t>
    </dgm:pt>
    <dgm:pt modelId="{FEF8D15A-704A-4F96-ADA9-32DDE3CAE3BC}">
      <dgm:prSet custT="1"/>
      <dgm:spPr/>
      <dgm:t>
        <a:bodyPr/>
        <a:lstStyle/>
        <a:p>
          <a:pPr rtl="0"/>
          <a:r>
            <a:rPr lang="en-US" sz="3200" dirty="0" smtClean="0"/>
            <a:t>Evaluate Policies and Assumptions</a:t>
          </a:r>
          <a:endParaRPr lang="en-US" sz="3200" dirty="0"/>
        </a:p>
      </dgm:t>
    </dgm:pt>
    <dgm:pt modelId="{C8F53928-8172-41D0-B19F-2D52322D3904}" type="parTrans" cxnId="{B8FC99E8-AAA8-40F2-8F75-FF41D26290A4}">
      <dgm:prSet/>
      <dgm:spPr/>
      <dgm:t>
        <a:bodyPr/>
        <a:lstStyle/>
        <a:p>
          <a:endParaRPr lang="en-US"/>
        </a:p>
      </dgm:t>
    </dgm:pt>
    <dgm:pt modelId="{9BF433AA-AFB1-47BC-AE90-E2A075324D4F}" type="sibTrans" cxnId="{B8FC99E8-AAA8-40F2-8F75-FF41D26290A4}">
      <dgm:prSet/>
      <dgm:spPr/>
      <dgm:t>
        <a:bodyPr/>
        <a:lstStyle/>
        <a:p>
          <a:endParaRPr lang="en-US"/>
        </a:p>
      </dgm:t>
    </dgm:pt>
    <dgm:pt modelId="{3E95EE5F-24E8-4F4A-8286-6A5D0C60421C}">
      <dgm:prSet custT="1"/>
      <dgm:spPr/>
      <dgm:t>
        <a:bodyPr/>
        <a:lstStyle/>
        <a:p>
          <a:pPr rtl="0"/>
          <a:r>
            <a:rPr lang="en-US" sz="3200" dirty="0" smtClean="0"/>
            <a:t>Stochastic—Fire, succession </a:t>
          </a:r>
          <a:endParaRPr lang="en-US" sz="3200" dirty="0"/>
        </a:p>
      </dgm:t>
    </dgm:pt>
    <dgm:pt modelId="{4E1506BB-65D7-40A8-82BF-0BE53C8227D4}" type="parTrans" cxnId="{DE632E83-AFAE-4FBC-AEAD-EEA9F7D62617}">
      <dgm:prSet/>
      <dgm:spPr/>
      <dgm:t>
        <a:bodyPr/>
        <a:lstStyle/>
        <a:p>
          <a:endParaRPr lang="en-US"/>
        </a:p>
      </dgm:t>
    </dgm:pt>
    <dgm:pt modelId="{8C4AD2AD-E5B4-4215-97AA-84832B540E77}" type="sibTrans" cxnId="{DE632E83-AFAE-4FBC-AEAD-EEA9F7D62617}">
      <dgm:prSet/>
      <dgm:spPr/>
      <dgm:t>
        <a:bodyPr/>
        <a:lstStyle/>
        <a:p>
          <a:endParaRPr lang="en-US"/>
        </a:p>
      </dgm:t>
    </dgm:pt>
    <dgm:pt modelId="{8350B2B6-FD04-487E-A695-60D26C751739}">
      <dgm:prSet custT="1"/>
      <dgm:spPr/>
      <dgm:t>
        <a:bodyPr/>
        <a:lstStyle/>
        <a:p>
          <a:pPr algn="ctr" rtl="0"/>
          <a:r>
            <a:rPr lang="en-US" sz="3200" dirty="0" smtClean="0"/>
            <a:t>Reveal surprises, unintended consequences</a:t>
          </a:r>
          <a:endParaRPr lang="en-US" sz="3200" dirty="0"/>
        </a:p>
      </dgm:t>
    </dgm:pt>
    <dgm:pt modelId="{7E7843A3-5B88-41BE-9BC0-F161D5225922}" type="parTrans" cxnId="{A5C538BD-82C1-46AA-BF94-41D0EF680D67}">
      <dgm:prSet/>
      <dgm:spPr/>
      <dgm:t>
        <a:bodyPr/>
        <a:lstStyle/>
        <a:p>
          <a:endParaRPr lang="en-US"/>
        </a:p>
      </dgm:t>
    </dgm:pt>
    <dgm:pt modelId="{686A236C-662D-4389-B01A-D8B40ABDD4D0}" type="sibTrans" cxnId="{A5C538BD-82C1-46AA-BF94-41D0EF680D67}">
      <dgm:prSet/>
      <dgm:spPr/>
      <dgm:t>
        <a:bodyPr/>
        <a:lstStyle/>
        <a:p>
          <a:endParaRPr lang="en-US"/>
        </a:p>
      </dgm:t>
    </dgm:pt>
    <dgm:pt modelId="{7EB68C92-7374-406C-8788-3C949F121CE2}" type="pres">
      <dgm:prSet presAssocID="{966379AE-DC7A-452D-9C0F-E56A5E0CEB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3D11D4-30C2-4852-AF57-EEDF9A1FC756}" type="pres">
      <dgm:prSet presAssocID="{32293257-252F-4E35-8B76-20C9EE2CBA9C}" presName="linNode" presStyleCnt="0"/>
      <dgm:spPr/>
    </dgm:pt>
    <dgm:pt modelId="{2A43F124-B585-4D13-9798-8CCEB50CC5B2}" type="pres">
      <dgm:prSet presAssocID="{32293257-252F-4E35-8B76-20C9EE2CBA9C}" presName="parentText" presStyleLbl="node1" presStyleIdx="0" presStyleCnt="4" custScaleX="2269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93C09-CC67-41B0-B318-55928F83D7DE}" type="pres">
      <dgm:prSet presAssocID="{8EA7845F-6C0A-4E3B-8000-1A76A690B83D}" presName="sp" presStyleCnt="0"/>
      <dgm:spPr/>
    </dgm:pt>
    <dgm:pt modelId="{3B1B320F-42EB-4608-9D71-1537A06C43BA}" type="pres">
      <dgm:prSet presAssocID="{FEF8D15A-704A-4F96-ADA9-32DDE3CAE3BC}" presName="linNode" presStyleCnt="0"/>
      <dgm:spPr/>
    </dgm:pt>
    <dgm:pt modelId="{9B9D077D-5B3B-44CE-A5E4-DB134A3C5B84}" type="pres">
      <dgm:prSet presAssocID="{FEF8D15A-704A-4F96-ADA9-32DDE3CAE3BC}" presName="parentText" presStyleLbl="node1" presStyleIdx="1" presStyleCnt="4" custScaleX="2267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2DBCA-D82E-46AE-9A85-F235413857CA}" type="pres">
      <dgm:prSet presAssocID="{9BF433AA-AFB1-47BC-AE90-E2A075324D4F}" presName="sp" presStyleCnt="0"/>
      <dgm:spPr/>
    </dgm:pt>
    <dgm:pt modelId="{B618050F-D821-4648-AAA8-9D14B93D3CF6}" type="pres">
      <dgm:prSet presAssocID="{3E95EE5F-24E8-4F4A-8286-6A5D0C60421C}" presName="linNode" presStyleCnt="0"/>
      <dgm:spPr/>
    </dgm:pt>
    <dgm:pt modelId="{A3D7F8EB-237A-47E4-B58F-49C3F322658B}" type="pres">
      <dgm:prSet presAssocID="{3E95EE5F-24E8-4F4A-8286-6A5D0C60421C}" presName="parentText" presStyleLbl="node1" presStyleIdx="2" presStyleCnt="4" custScaleX="227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101AB-5C67-4A2C-A5E2-AB9AEF9C7C16}" type="pres">
      <dgm:prSet presAssocID="{8C4AD2AD-E5B4-4215-97AA-84832B540E77}" presName="sp" presStyleCnt="0"/>
      <dgm:spPr/>
    </dgm:pt>
    <dgm:pt modelId="{F4AA7CA7-4588-4718-B25C-47F55A2A8B33}" type="pres">
      <dgm:prSet presAssocID="{8350B2B6-FD04-487E-A695-60D26C751739}" presName="linNode" presStyleCnt="0"/>
      <dgm:spPr/>
    </dgm:pt>
    <dgm:pt modelId="{3F4D38B4-0109-4F17-9461-0F9A601CF6E8}" type="pres">
      <dgm:prSet presAssocID="{8350B2B6-FD04-487E-A695-60D26C751739}" presName="parentText" presStyleLbl="node1" presStyleIdx="3" presStyleCnt="4" custScaleX="2267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12246C-7711-4F3F-96CE-1E032CF24D2F}" type="presOf" srcId="{FEF8D15A-704A-4F96-ADA9-32DDE3CAE3BC}" destId="{9B9D077D-5B3B-44CE-A5E4-DB134A3C5B84}" srcOrd="0" destOrd="0" presId="urn:microsoft.com/office/officeart/2005/8/layout/vList5"/>
    <dgm:cxn modelId="{CCE00219-782D-4EC8-A02C-5C363E4E0EEC}" srcId="{966379AE-DC7A-452D-9C0F-E56A5E0CEB11}" destId="{32293257-252F-4E35-8B76-20C9EE2CBA9C}" srcOrd="0" destOrd="0" parTransId="{5486C690-005F-45DD-A645-15314A78466C}" sibTransId="{8EA7845F-6C0A-4E3B-8000-1A76A690B83D}"/>
    <dgm:cxn modelId="{A5C538BD-82C1-46AA-BF94-41D0EF680D67}" srcId="{966379AE-DC7A-452D-9C0F-E56A5E0CEB11}" destId="{8350B2B6-FD04-487E-A695-60D26C751739}" srcOrd="3" destOrd="0" parTransId="{7E7843A3-5B88-41BE-9BC0-F161D5225922}" sibTransId="{686A236C-662D-4389-B01A-D8B40ABDD4D0}"/>
    <dgm:cxn modelId="{B8FC99E8-AAA8-40F2-8F75-FF41D26290A4}" srcId="{966379AE-DC7A-452D-9C0F-E56A5E0CEB11}" destId="{FEF8D15A-704A-4F96-ADA9-32DDE3CAE3BC}" srcOrd="1" destOrd="0" parTransId="{C8F53928-8172-41D0-B19F-2D52322D3904}" sibTransId="{9BF433AA-AFB1-47BC-AE90-E2A075324D4F}"/>
    <dgm:cxn modelId="{4C4E3984-0F4F-468E-AA87-536A05CF765F}" type="presOf" srcId="{8350B2B6-FD04-487E-A695-60D26C751739}" destId="{3F4D38B4-0109-4F17-9461-0F9A601CF6E8}" srcOrd="0" destOrd="0" presId="urn:microsoft.com/office/officeart/2005/8/layout/vList5"/>
    <dgm:cxn modelId="{CAC808AB-22A5-4912-89C2-E668901DBC9F}" type="presOf" srcId="{966379AE-DC7A-452D-9C0F-E56A5E0CEB11}" destId="{7EB68C92-7374-406C-8788-3C949F121CE2}" srcOrd="0" destOrd="0" presId="urn:microsoft.com/office/officeart/2005/8/layout/vList5"/>
    <dgm:cxn modelId="{F7D03B5C-CECF-4792-ADD0-BA1F43717368}" type="presOf" srcId="{3E95EE5F-24E8-4F4A-8286-6A5D0C60421C}" destId="{A3D7F8EB-237A-47E4-B58F-49C3F322658B}" srcOrd="0" destOrd="0" presId="urn:microsoft.com/office/officeart/2005/8/layout/vList5"/>
    <dgm:cxn modelId="{DE632E83-AFAE-4FBC-AEAD-EEA9F7D62617}" srcId="{966379AE-DC7A-452D-9C0F-E56A5E0CEB11}" destId="{3E95EE5F-24E8-4F4A-8286-6A5D0C60421C}" srcOrd="2" destOrd="0" parTransId="{4E1506BB-65D7-40A8-82BF-0BE53C8227D4}" sibTransId="{8C4AD2AD-E5B4-4215-97AA-84832B540E77}"/>
    <dgm:cxn modelId="{F0A0CA03-4C80-4111-9A3A-0D15B910066B}" type="presOf" srcId="{32293257-252F-4E35-8B76-20C9EE2CBA9C}" destId="{2A43F124-B585-4D13-9798-8CCEB50CC5B2}" srcOrd="0" destOrd="0" presId="urn:microsoft.com/office/officeart/2005/8/layout/vList5"/>
    <dgm:cxn modelId="{2514994D-FF76-486A-8B4F-14BA2F4E1BD3}" type="presParOf" srcId="{7EB68C92-7374-406C-8788-3C949F121CE2}" destId="{473D11D4-30C2-4852-AF57-EEDF9A1FC756}" srcOrd="0" destOrd="0" presId="urn:microsoft.com/office/officeart/2005/8/layout/vList5"/>
    <dgm:cxn modelId="{6F1871CC-BED3-4146-A300-2FFC3C36BE81}" type="presParOf" srcId="{473D11D4-30C2-4852-AF57-EEDF9A1FC756}" destId="{2A43F124-B585-4D13-9798-8CCEB50CC5B2}" srcOrd="0" destOrd="0" presId="urn:microsoft.com/office/officeart/2005/8/layout/vList5"/>
    <dgm:cxn modelId="{673F3988-6650-4929-8A3E-2608A784DD80}" type="presParOf" srcId="{7EB68C92-7374-406C-8788-3C949F121CE2}" destId="{49593C09-CC67-41B0-B318-55928F83D7DE}" srcOrd="1" destOrd="0" presId="urn:microsoft.com/office/officeart/2005/8/layout/vList5"/>
    <dgm:cxn modelId="{224ADF69-3238-4717-971F-5BED7A235837}" type="presParOf" srcId="{7EB68C92-7374-406C-8788-3C949F121CE2}" destId="{3B1B320F-42EB-4608-9D71-1537A06C43BA}" srcOrd="2" destOrd="0" presId="urn:microsoft.com/office/officeart/2005/8/layout/vList5"/>
    <dgm:cxn modelId="{D65AD095-A5E0-428E-B407-B13604F37EE2}" type="presParOf" srcId="{3B1B320F-42EB-4608-9D71-1537A06C43BA}" destId="{9B9D077D-5B3B-44CE-A5E4-DB134A3C5B84}" srcOrd="0" destOrd="0" presId="urn:microsoft.com/office/officeart/2005/8/layout/vList5"/>
    <dgm:cxn modelId="{A8DD30FF-D028-4811-A5CC-452A7641A241}" type="presParOf" srcId="{7EB68C92-7374-406C-8788-3C949F121CE2}" destId="{BBE2DBCA-D82E-46AE-9A85-F235413857CA}" srcOrd="3" destOrd="0" presId="urn:microsoft.com/office/officeart/2005/8/layout/vList5"/>
    <dgm:cxn modelId="{E277E4FA-A830-4196-8218-32AF534BFF74}" type="presParOf" srcId="{7EB68C92-7374-406C-8788-3C949F121CE2}" destId="{B618050F-D821-4648-AAA8-9D14B93D3CF6}" srcOrd="4" destOrd="0" presId="urn:microsoft.com/office/officeart/2005/8/layout/vList5"/>
    <dgm:cxn modelId="{D292EA01-4708-4E30-9317-C390E0A86FE1}" type="presParOf" srcId="{B618050F-D821-4648-AAA8-9D14B93D3CF6}" destId="{A3D7F8EB-237A-47E4-B58F-49C3F322658B}" srcOrd="0" destOrd="0" presId="urn:microsoft.com/office/officeart/2005/8/layout/vList5"/>
    <dgm:cxn modelId="{F1DFEAC6-28E5-4685-9940-851BC6DA7890}" type="presParOf" srcId="{7EB68C92-7374-406C-8788-3C949F121CE2}" destId="{102101AB-5C67-4A2C-A5E2-AB9AEF9C7C16}" srcOrd="5" destOrd="0" presId="urn:microsoft.com/office/officeart/2005/8/layout/vList5"/>
    <dgm:cxn modelId="{6EA1B0BF-6E7B-449C-BEEF-185D4F01F053}" type="presParOf" srcId="{7EB68C92-7374-406C-8788-3C949F121CE2}" destId="{F4AA7CA7-4588-4718-B25C-47F55A2A8B33}" srcOrd="6" destOrd="0" presId="urn:microsoft.com/office/officeart/2005/8/layout/vList5"/>
    <dgm:cxn modelId="{191DF0C5-0A4A-476E-9021-E4A00F374F94}" type="presParOf" srcId="{F4AA7CA7-4588-4718-B25C-47F55A2A8B33}" destId="{3F4D38B4-0109-4F17-9461-0F9A601CF6E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D048E0-AA04-4EFE-9276-7A7E255D6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5B1FAA-660C-4B45-B331-B63EEE98CDD7}">
      <dgm:prSet custT="1"/>
      <dgm:spPr/>
      <dgm:t>
        <a:bodyPr/>
        <a:lstStyle/>
        <a:p>
          <a:pPr rtl="0"/>
          <a:r>
            <a:rPr lang="en-US" sz="2400" dirty="0" smtClean="0"/>
            <a:t>Wood Production</a:t>
          </a:r>
          <a:endParaRPr lang="en-US" sz="2400" dirty="0"/>
        </a:p>
      </dgm:t>
    </dgm:pt>
    <dgm:pt modelId="{4623D68D-9E1A-47AF-A7D0-003BE8CF2989}" type="parTrans" cxnId="{87AC2611-F2CE-4E2B-9891-0AAFBBFF1513}">
      <dgm:prSet/>
      <dgm:spPr/>
      <dgm:t>
        <a:bodyPr/>
        <a:lstStyle/>
        <a:p>
          <a:endParaRPr lang="en-US"/>
        </a:p>
      </dgm:t>
    </dgm:pt>
    <dgm:pt modelId="{DE755D3B-E766-4CDC-80A7-492F87FACEA0}" type="sibTrans" cxnId="{87AC2611-F2CE-4E2B-9891-0AAFBBFF1513}">
      <dgm:prSet/>
      <dgm:spPr/>
      <dgm:t>
        <a:bodyPr/>
        <a:lstStyle/>
        <a:p>
          <a:endParaRPr lang="en-US"/>
        </a:p>
      </dgm:t>
    </dgm:pt>
    <dgm:pt modelId="{013F8787-DC39-4B05-9B96-BC6D7D847D08}">
      <dgm:prSet custT="1"/>
      <dgm:spPr/>
      <dgm:t>
        <a:bodyPr/>
        <a:lstStyle/>
        <a:p>
          <a:pPr rtl="0"/>
          <a:r>
            <a:rPr lang="en-US" sz="2400" dirty="0" smtClean="0"/>
            <a:t>Bioenergy</a:t>
          </a:r>
          <a:endParaRPr lang="en-US" sz="2400" dirty="0"/>
        </a:p>
      </dgm:t>
    </dgm:pt>
    <dgm:pt modelId="{B0A7FCD1-7532-42BF-88B9-A11A3017CAE7}" type="parTrans" cxnId="{F6E4C826-FBB0-46AE-905A-E6181E4FDB2A}">
      <dgm:prSet/>
      <dgm:spPr/>
      <dgm:t>
        <a:bodyPr/>
        <a:lstStyle/>
        <a:p>
          <a:endParaRPr lang="en-US"/>
        </a:p>
      </dgm:t>
    </dgm:pt>
    <dgm:pt modelId="{119F1E9A-2D85-48E1-BAD8-4E4303988044}" type="sibTrans" cxnId="{F6E4C826-FBB0-46AE-905A-E6181E4FDB2A}">
      <dgm:prSet/>
      <dgm:spPr/>
      <dgm:t>
        <a:bodyPr/>
        <a:lstStyle/>
        <a:p>
          <a:endParaRPr lang="en-US"/>
        </a:p>
      </dgm:t>
    </dgm:pt>
    <dgm:pt modelId="{8B7A9F07-D578-4B5B-8765-97FFC0FE6BCE}">
      <dgm:prSet custT="1"/>
      <dgm:spPr/>
      <dgm:t>
        <a:bodyPr/>
        <a:lstStyle/>
        <a:p>
          <a:pPr rtl="0"/>
          <a:r>
            <a:rPr lang="en-US" sz="2400" dirty="0" smtClean="0"/>
            <a:t>Carbon</a:t>
          </a:r>
          <a:endParaRPr lang="en-US" sz="2400" dirty="0"/>
        </a:p>
      </dgm:t>
    </dgm:pt>
    <dgm:pt modelId="{0A8644B8-3D98-48E9-BCBA-59DB6719FC8C}" type="parTrans" cxnId="{B378CD40-5CFB-46CC-8376-F9EC43058A6D}">
      <dgm:prSet/>
      <dgm:spPr/>
      <dgm:t>
        <a:bodyPr/>
        <a:lstStyle/>
        <a:p>
          <a:endParaRPr lang="en-US"/>
        </a:p>
      </dgm:t>
    </dgm:pt>
    <dgm:pt modelId="{E4BF6D1E-54FD-468C-8C06-4F067D33FD6F}" type="sibTrans" cxnId="{B378CD40-5CFB-46CC-8376-F9EC43058A6D}">
      <dgm:prSet/>
      <dgm:spPr/>
      <dgm:t>
        <a:bodyPr/>
        <a:lstStyle/>
        <a:p>
          <a:endParaRPr lang="en-US"/>
        </a:p>
      </dgm:t>
    </dgm:pt>
    <dgm:pt modelId="{600BBC6B-A400-49EB-9B1F-40A057D234CF}">
      <dgm:prSet custT="1"/>
      <dgm:spPr/>
      <dgm:t>
        <a:bodyPr/>
        <a:lstStyle/>
        <a:p>
          <a:pPr rtl="0"/>
          <a:r>
            <a:rPr lang="en-US" sz="2400" dirty="0" smtClean="0"/>
            <a:t>Human Structure in WUI</a:t>
          </a:r>
          <a:endParaRPr lang="en-US" sz="2400" dirty="0"/>
        </a:p>
      </dgm:t>
    </dgm:pt>
    <dgm:pt modelId="{DBE09919-F4CA-4A24-BAE3-76C7D4FCF5EA}" type="parTrans" cxnId="{61D0915E-59F7-4C54-B088-77636FF2A587}">
      <dgm:prSet/>
      <dgm:spPr/>
      <dgm:t>
        <a:bodyPr/>
        <a:lstStyle/>
        <a:p>
          <a:endParaRPr lang="en-US"/>
        </a:p>
      </dgm:t>
    </dgm:pt>
    <dgm:pt modelId="{09A9D709-7283-40B7-9B26-0CDAE0F57CE8}" type="sibTrans" cxnId="{61D0915E-59F7-4C54-B088-77636FF2A587}">
      <dgm:prSet/>
      <dgm:spPr/>
      <dgm:t>
        <a:bodyPr/>
        <a:lstStyle/>
        <a:p>
          <a:endParaRPr lang="en-US"/>
        </a:p>
      </dgm:t>
    </dgm:pt>
    <dgm:pt modelId="{9EC6D46E-C311-4C14-90D3-A0C0A3A588BA}">
      <dgm:prSet custT="1"/>
      <dgm:spPr/>
      <dgm:t>
        <a:bodyPr/>
        <a:lstStyle/>
        <a:p>
          <a:pPr rtl="0"/>
          <a:r>
            <a:rPr lang="en-US" sz="2400" dirty="0" smtClean="0"/>
            <a:t>Exposure of people to fire</a:t>
          </a:r>
          <a:endParaRPr lang="en-US" sz="2400" dirty="0"/>
        </a:p>
      </dgm:t>
    </dgm:pt>
    <dgm:pt modelId="{C1B51FB3-CF81-4366-A1A1-D01BB89EDB6C}" type="parTrans" cxnId="{A07290EF-8F1E-4835-95A8-4A2F528178D8}">
      <dgm:prSet/>
      <dgm:spPr/>
      <dgm:t>
        <a:bodyPr/>
        <a:lstStyle/>
        <a:p>
          <a:endParaRPr lang="en-US"/>
        </a:p>
      </dgm:t>
    </dgm:pt>
    <dgm:pt modelId="{5804EA33-06BA-48AD-A282-8E3DCA08DFD7}" type="sibTrans" cxnId="{A07290EF-8F1E-4835-95A8-4A2F528178D8}">
      <dgm:prSet/>
      <dgm:spPr/>
      <dgm:t>
        <a:bodyPr/>
        <a:lstStyle/>
        <a:p>
          <a:endParaRPr lang="en-US"/>
        </a:p>
      </dgm:t>
    </dgm:pt>
    <dgm:pt modelId="{5A157C60-112D-414B-A0BE-A23DCC13980A}">
      <dgm:prSet custT="1"/>
      <dgm:spPr/>
      <dgm:t>
        <a:bodyPr/>
        <a:lstStyle/>
        <a:p>
          <a:pPr rtl="0"/>
          <a:r>
            <a:rPr lang="en-US" sz="2400" dirty="0" err="1" smtClean="0"/>
            <a:t>Firewise</a:t>
          </a:r>
          <a:r>
            <a:rPr lang="en-US" sz="2400" dirty="0" smtClean="0"/>
            <a:t> </a:t>
          </a:r>
          <a:endParaRPr lang="en-US" sz="2400" dirty="0"/>
        </a:p>
      </dgm:t>
    </dgm:pt>
    <dgm:pt modelId="{29DDA7E2-8265-452E-8D9F-50480CCF9BC7}" type="parTrans" cxnId="{CBC58B46-71E3-4C36-855E-DC30DA9D574C}">
      <dgm:prSet/>
      <dgm:spPr/>
      <dgm:t>
        <a:bodyPr/>
        <a:lstStyle/>
        <a:p>
          <a:endParaRPr lang="en-US"/>
        </a:p>
      </dgm:t>
    </dgm:pt>
    <dgm:pt modelId="{4E1174C8-818A-489B-BEB6-DED5C6837DFE}" type="sibTrans" cxnId="{CBC58B46-71E3-4C36-855E-DC30DA9D574C}">
      <dgm:prSet/>
      <dgm:spPr/>
      <dgm:t>
        <a:bodyPr/>
        <a:lstStyle/>
        <a:p>
          <a:endParaRPr lang="en-US"/>
        </a:p>
      </dgm:t>
    </dgm:pt>
    <dgm:pt modelId="{FEA412C2-9806-407E-99A4-C9C42C69915E}" type="pres">
      <dgm:prSet presAssocID="{E1D048E0-AA04-4EFE-9276-7A7E255D61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EA25D-7A28-47E0-930A-67D75CB402C0}" type="pres">
      <dgm:prSet presAssocID="{B65B1FAA-660C-4B45-B331-B63EEE98CDD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D40C4-22D9-4908-8DF8-F0851F39E191}" type="pres">
      <dgm:prSet presAssocID="{DE755D3B-E766-4CDC-80A7-492F87FACEA0}" presName="spacer" presStyleCnt="0"/>
      <dgm:spPr/>
    </dgm:pt>
    <dgm:pt modelId="{EAC06D60-B4CB-4D9A-86C4-AF282D848BA9}" type="pres">
      <dgm:prSet presAssocID="{013F8787-DC39-4B05-9B96-BC6D7D847D0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C3BE7-DD99-43E6-B633-5C7CC943C989}" type="pres">
      <dgm:prSet presAssocID="{119F1E9A-2D85-48E1-BAD8-4E4303988044}" presName="spacer" presStyleCnt="0"/>
      <dgm:spPr/>
    </dgm:pt>
    <dgm:pt modelId="{7969D25F-935B-4330-BD0D-8FCE8C9BF43B}" type="pres">
      <dgm:prSet presAssocID="{8B7A9F07-D578-4B5B-8765-97FFC0FE6BC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08BCB-0375-49C9-8EEF-0C1529998410}" type="pres">
      <dgm:prSet presAssocID="{E4BF6D1E-54FD-468C-8C06-4F067D33FD6F}" presName="spacer" presStyleCnt="0"/>
      <dgm:spPr/>
    </dgm:pt>
    <dgm:pt modelId="{03792A58-9E26-444F-89B7-EBB1E00EF161}" type="pres">
      <dgm:prSet presAssocID="{600BBC6B-A400-49EB-9B1F-40A057D234C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6D4FF-2CAC-40F4-8229-053CCB81A3F1}" type="pres">
      <dgm:prSet presAssocID="{09A9D709-7283-40B7-9B26-0CDAE0F57CE8}" presName="spacer" presStyleCnt="0"/>
      <dgm:spPr/>
    </dgm:pt>
    <dgm:pt modelId="{57F28054-833B-4EF7-91A0-1E544D66C966}" type="pres">
      <dgm:prSet presAssocID="{9EC6D46E-C311-4C14-90D3-A0C0A3A588B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32CF1-8C41-4976-AAF5-779EA401DB0D}" type="pres">
      <dgm:prSet presAssocID="{5804EA33-06BA-48AD-A282-8E3DCA08DFD7}" presName="spacer" presStyleCnt="0"/>
      <dgm:spPr/>
    </dgm:pt>
    <dgm:pt modelId="{5A86C624-AE89-42A5-A859-AC0ADA443905}" type="pres">
      <dgm:prSet presAssocID="{5A157C60-112D-414B-A0BE-A23DCC13980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CCA982-99A9-4918-90D4-36DBC54C1B78}" type="presOf" srcId="{013F8787-DC39-4B05-9B96-BC6D7D847D08}" destId="{EAC06D60-B4CB-4D9A-86C4-AF282D848BA9}" srcOrd="0" destOrd="0" presId="urn:microsoft.com/office/officeart/2005/8/layout/vList2"/>
    <dgm:cxn modelId="{D26F46D0-2A67-48D2-A6E2-A3F87D32C105}" type="presOf" srcId="{E1D048E0-AA04-4EFE-9276-7A7E255D61DF}" destId="{FEA412C2-9806-407E-99A4-C9C42C69915E}" srcOrd="0" destOrd="0" presId="urn:microsoft.com/office/officeart/2005/8/layout/vList2"/>
    <dgm:cxn modelId="{0483FBFF-ED10-43E2-B007-910E4CB0EAD6}" type="presOf" srcId="{600BBC6B-A400-49EB-9B1F-40A057D234CF}" destId="{03792A58-9E26-444F-89B7-EBB1E00EF161}" srcOrd="0" destOrd="0" presId="urn:microsoft.com/office/officeart/2005/8/layout/vList2"/>
    <dgm:cxn modelId="{5AD058E8-7839-4FF0-9B53-5A669BCAD919}" type="presOf" srcId="{9EC6D46E-C311-4C14-90D3-A0C0A3A588BA}" destId="{57F28054-833B-4EF7-91A0-1E544D66C966}" srcOrd="0" destOrd="0" presId="urn:microsoft.com/office/officeart/2005/8/layout/vList2"/>
    <dgm:cxn modelId="{A07290EF-8F1E-4835-95A8-4A2F528178D8}" srcId="{E1D048E0-AA04-4EFE-9276-7A7E255D61DF}" destId="{9EC6D46E-C311-4C14-90D3-A0C0A3A588BA}" srcOrd="4" destOrd="0" parTransId="{C1B51FB3-CF81-4366-A1A1-D01BB89EDB6C}" sibTransId="{5804EA33-06BA-48AD-A282-8E3DCA08DFD7}"/>
    <dgm:cxn modelId="{F6E4C826-FBB0-46AE-905A-E6181E4FDB2A}" srcId="{E1D048E0-AA04-4EFE-9276-7A7E255D61DF}" destId="{013F8787-DC39-4B05-9B96-BC6D7D847D08}" srcOrd="1" destOrd="0" parTransId="{B0A7FCD1-7532-42BF-88B9-A11A3017CAE7}" sibTransId="{119F1E9A-2D85-48E1-BAD8-4E4303988044}"/>
    <dgm:cxn modelId="{CBC58B46-71E3-4C36-855E-DC30DA9D574C}" srcId="{E1D048E0-AA04-4EFE-9276-7A7E255D61DF}" destId="{5A157C60-112D-414B-A0BE-A23DCC13980A}" srcOrd="5" destOrd="0" parTransId="{29DDA7E2-8265-452E-8D9F-50480CCF9BC7}" sibTransId="{4E1174C8-818A-489B-BEB6-DED5C6837DFE}"/>
    <dgm:cxn modelId="{455B0517-52EE-45E6-90C1-157ED0641BF9}" type="presOf" srcId="{8B7A9F07-D578-4B5B-8765-97FFC0FE6BCE}" destId="{7969D25F-935B-4330-BD0D-8FCE8C9BF43B}" srcOrd="0" destOrd="0" presId="urn:microsoft.com/office/officeart/2005/8/layout/vList2"/>
    <dgm:cxn modelId="{3600D3E1-07FD-4C6B-9FA7-5FD6DAD8DA0F}" type="presOf" srcId="{B65B1FAA-660C-4B45-B331-B63EEE98CDD7}" destId="{D0AEA25D-7A28-47E0-930A-67D75CB402C0}" srcOrd="0" destOrd="0" presId="urn:microsoft.com/office/officeart/2005/8/layout/vList2"/>
    <dgm:cxn modelId="{B378CD40-5CFB-46CC-8376-F9EC43058A6D}" srcId="{E1D048E0-AA04-4EFE-9276-7A7E255D61DF}" destId="{8B7A9F07-D578-4B5B-8765-97FFC0FE6BCE}" srcOrd="2" destOrd="0" parTransId="{0A8644B8-3D98-48E9-BCBA-59DB6719FC8C}" sibTransId="{E4BF6D1E-54FD-468C-8C06-4F067D33FD6F}"/>
    <dgm:cxn modelId="{61D0915E-59F7-4C54-B088-77636FF2A587}" srcId="{E1D048E0-AA04-4EFE-9276-7A7E255D61DF}" destId="{600BBC6B-A400-49EB-9B1F-40A057D234CF}" srcOrd="3" destOrd="0" parTransId="{DBE09919-F4CA-4A24-BAE3-76C7D4FCF5EA}" sibTransId="{09A9D709-7283-40B7-9B26-0CDAE0F57CE8}"/>
    <dgm:cxn modelId="{10F6E9F0-D515-4257-AD61-01C4BD82C370}" type="presOf" srcId="{5A157C60-112D-414B-A0BE-A23DCC13980A}" destId="{5A86C624-AE89-42A5-A859-AC0ADA443905}" srcOrd="0" destOrd="0" presId="urn:microsoft.com/office/officeart/2005/8/layout/vList2"/>
    <dgm:cxn modelId="{87AC2611-F2CE-4E2B-9891-0AAFBBFF1513}" srcId="{E1D048E0-AA04-4EFE-9276-7A7E255D61DF}" destId="{B65B1FAA-660C-4B45-B331-B63EEE98CDD7}" srcOrd="0" destOrd="0" parTransId="{4623D68D-9E1A-47AF-A7D0-003BE8CF2989}" sibTransId="{DE755D3B-E766-4CDC-80A7-492F87FACEA0}"/>
    <dgm:cxn modelId="{7A4F30F4-24B6-4455-8E1E-20BABA9C0C06}" type="presParOf" srcId="{FEA412C2-9806-407E-99A4-C9C42C69915E}" destId="{D0AEA25D-7A28-47E0-930A-67D75CB402C0}" srcOrd="0" destOrd="0" presId="urn:microsoft.com/office/officeart/2005/8/layout/vList2"/>
    <dgm:cxn modelId="{2437AB5D-DC90-499D-B6D8-E49FC5046536}" type="presParOf" srcId="{FEA412C2-9806-407E-99A4-C9C42C69915E}" destId="{215D40C4-22D9-4908-8DF8-F0851F39E191}" srcOrd="1" destOrd="0" presId="urn:microsoft.com/office/officeart/2005/8/layout/vList2"/>
    <dgm:cxn modelId="{6BBF77BC-4A67-47C4-9AB9-3C5C46779E5A}" type="presParOf" srcId="{FEA412C2-9806-407E-99A4-C9C42C69915E}" destId="{EAC06D60-B4CB-4D9A-86C4-AF282D848BA9}" srcOrd="2" destOrd="0" presId="urn:microsoft.com/office/officeart/2005/8/layout/vList2"/>
    <dgm:cxn modelId="{DFBCE975-06C4-4A38-B7F0-23B3BA57D0D2}" type="presParOf" srcId="{FEA412C2-9806-407E-99A4-C9C42C69915E}" destId="{918C3BE7-DD99-43E6-B633-5C7CC943C989}" srcOrd="3" destOrd="0" presId="urn:microsoft.com/office/officeart/2005/8/layout/vList2"/>
    <dgm:cxn modelId="{CE89B1BB-95A8-453E-9681-08B910AC794E}" type="presParOf" srcId="{FEA412C2-9806-407E-99A4-C9C42C69915E}" destId="{7969D25F-935B-4330-BD0D-8FCE8C9BF43B}" srcOrd="4" destOrd="0" presId="urn:microsoft.com/office/officeart/2005/8/layout/vList2"/>
    <dgm:cxn modelId="{DC25D7CD-4870-49DB-8BFB-CA2F1E9DA854}" type="presParOf" srcId="{FEA412C2-9806-407E-99A4-C9C42C69915E}" destId="{1C508BCB-0375-49C9-8EEF-0C1529998410}" srcOrd="5" destOrd="0" presId="urn:microsoft.com/office/officeart/2005/8/layout/vList2"/>
    <dgm:cxn modelId="{A723C6AD-E773-44AB-AC3C-08747F198F55}" type="presParOf" srcId="{FEA412C2-9806-407E-99A4-C9C42C69915E}" destId="{03792A58-9E26-444F-89B7-EBB1E00EF161}" srcOrd="6" destOrd="0" presId="urn:microsoft.com/office/officeart/2005/8/layout/vList2"/>
    <dgm:cxn modelId="{56659485-FEB9-4C01-9033-FFBD9319F71F}" type="presParOf" srcId="{FEA412C2-9806-407E-99A4-C9C42C69915E}" destId="{6706D4FF-2CAC-40F4-8229-053CCB81A3F1}" srcOrd="7" destOrd="0" presId="urn:microsoft.com/office/officeart/2005/8/layout/vList2"/>
    <dgm:cxn modelId="{8DA8D9AA-71F8-4430-A3AA-D3DA0E1915D4}" type="presParOf" srcId="{FEA412C2-9806-407E-99A4-C9C42C69915E}" destId="{57F28054-833B-4EF7-91A0-1E544D66C966}" srcOrd="8" destOrd="0" presId="urn:microsoft.com/office/officeart/2005/8/layout/vList2"/>
    <dgm:cxn modelId="{E03AF589-B6BB-498F-B7B5-2BB0D03D4793}" type="presParOf" srcId="{FEA412C2-9806-407E-99A4-C9C42C69915E}" destId="{58832CF1-8C41-4976-AAF5-779EA401DB0D}" srcOrd="9" destOrd="0" presId="urn:microsoft.com/office/officeart/2005/8/layout/vList2"/>
    <dgm:cxn modelId="{00B89151-A97E-4428-9969-F99FFE6FB585}" type="presParOf" srcId="{FEA412C2-9806-407E-99A4-C9C42C69915E}" destId="{5A86C624-AE89-42A5-A859-AC0ADA44390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789E99-44C4-42E4-AA72-BF7573082DF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2EA9F2E-331D-49EE-9400-8D9DFEEAFE83}">
      <dgm:prSet custT="1"/>
      <dgm:spPr/>
      <dgm:t>
        <a:bodyPr/>
        <a:lstStyle/>
        <a:p>
          <a:pPr rtl="0"/>
          <a:r>
            <a:rPr lang="en-US" sz="2400" dirty="0" smtClean="0"/>
            <a:t>Fire </a:t>
          </a:r>
          <a:r>
            <a:rPr lang="en-US" sz="2400" b="1" dirty="0" smtClean="0"/>
            <a:t>potential</a:t>
          </a:r>
          <a:r>
            <a:rPr lang="en-US" sz="2400" dirty="0" smtClean="0"/>
            <a:t> at different severity classes</a:t>
          </a:r>
          <a:endParaRPr lang="en-US" sz="2400" dirty="0"/>
        </a:p>
      </dgm:t>
    </dgm:pt>
    <dgm:pt modelId="{D4976496-C056-4E6B-8053-E7649C551664}" type="parTrans" cxnId="{F29055B5-DC88-4986-AB55-E5E349D4C876}">
      <dgm:prSet/>
      <dgm:spPr/>
      <dgm:t>
        <a:bodyPr/>
        <a:lstStyle/>
        <a:p>
          <a:endParaRPr lang="en-US"/>
        </a:p>
      </dgm:t>
    </dgm:pt>
    <dgm:pt modelId="{9AF106AD-5ACB-4E09-AAE4-D6A895949759}" type="sibTrans" cxnId="{F29055B5-DC88-4986-AB55-E5E349D4C876}">
      <dgm:prSet/>
      <dgm:spPr/>
      <dgm:t>
        <a:bodyPr/>
        <a:lstStyle/>
        <a:p>
          <a:endParaRPr lang="en-US"/>
        </a:p>
      </dgm:t>
    </dgm:pt>
    <dgm:pt modelId="{9DAB9A6C-C303-4F50-83B0-FE18C90C681B}">
      <dgm:prSet custT="1"/>
      <dgm:spPr/>
      <dgm:t>
        <a:bodyPr/>
        <a:lstStyle/>
        <a:p>
          <a:pPr rtl="0"/>
          <a:r>
            <a:rPr lang="en-US" sz="2400" dirty="0" smtClean="0"/>
            <a:t>Fire </a:t>
          </a:r>
          <a:r>
            <a:rPr lang="en-US" sz="2400" b="1" dirty="0" smtClean="0"/>
            <a:t>occurrence</a:t>
          </a:r>
          <a:r>
            <a:rPr lang="en-US" sz="2400" dirty="0" smtClean="0"/>
            <a:t> and effects </a:t>
          </a:r>
          <a:endParaRPr lang="en-US" sz="2400" dirty="0"/>
        </a:p>
      </dgm:t>
    </dgm:pt>
    <dgm:pt modelId="{CD6833CE-D4E3-4A96-9091-E93D95A8D6A3}" type="parTrans" cxnId="{C600399F-43CA-4D72-94EE-D7088216A147}">
      <dgm:prSet/>
      <dgm:spPr/>
      <dgm:t>
        <a:bodyPr/>
        <a:lstStyle/>
        <a:p>
          <a:endParaRPr lang="en-US"/>
        </a:p>
      </dgm:t>
    </dgm:pt>
    <dgm:pt modelId="{D795AF99-84EA-4A61-A865-ED0616D182F3}" type="sibTrans" cxnId="{C600399F-43CA-4D72-94EE-D7088216A147}">
      <dgm:prSet/>
      <dgm:spPr/>
      <dgm:t>
        <a:bodyPr/>
        <a:lstStyle/>
        <a:p>
          <a:endParaRPr lang="en-US"/>
        </a:p>
      </dgm:t>
    </dgm:pt>
    <dgm:pt modelId="{72CCA708-3021-4019-9BF9-FAF233C111A3}">
      <dgm:prSet custT="1"/>
      <dgm:spPr/>
      <dgm:t>
        <a:bodyPr/>
        <a:lstStyle/>
        <a:p>
          <a:pPr rtl="0"/>
          <a:r>
            <a:rPr lang="en-US" sz="2400" dirty="0" smtClean="0"/>
            <a:t>Forest Structure</a:t>
          </a:r>
          <a:endParaRPr lang="en-US" sz="2400" dirty="0"/>
        </a:p>
      </dgm:t>
    </dgm:pt>
    <dgm:pt modelId="{517CBB81-98BC-4F5F-8112-2D212D0B076E}" type="parTrans" cxnId="{0E6A70AA-9396-42D7-88FA-360A3F7B7EB5}">
      <dgm:prSet/>
      <dgm:spPr/>
      <dgm:t>
        <a:bodyPr/>
        <a:lstStyle/>
        <a:p>
          <a:endParaRPr lang="en-US"/>
        </a:p>
      </dgm:t>
    </dgm:pt>
    <dgm:pt modelId="{D7E8A1D5-3C32-45B2-B066-E33ECD605738}" type="sibTrans" cxnId="{0E6A70AA-9396-42D7-88FA-360A3F7B7EB5}">
      <dgm:prSet/>
      <dgm:spPr/>
      <dgm:t>
        <a:bodyPr/>
        <a:lstStyle/>
        <a:p>
          <a:endParaRPr lang="en-US"/>
        </a:p>
      </dgm:t>
    </dgm:pt>
    <dgm:pt modelId="{820FABDC-791F-449F-AB97-64A14627182D}">
      <dgm:prSet custT="1"/>
      <dgm:spPr/>
      <dgm:t>
        <a:bodyPr/>
        <a:lstStyle/>
        <a:p>
          <a:pPr rtl="0"/>
          <a:r>
            <a:rPr lang="en-US" sz="2400" dirty="0" smtClean="0"/>
            <a:t>Wildlife/Biodiversity</a:t>
          </a:r>
          <a:endParaRPr lang="en-US" sz="2400" dirty="0"/>
        </a:p>
      </dgm:t>
    </dgm:pt>
    <dgm:pt modelId="{9BBDBC22-23DE-4917-A4FC-1AD888E4A6C4}" type="parTrans" cxnId="{3BDA0FB9-0EED-4490-81AC-B72539B0EC7E}">
      <dgm:prSet/>
      <dgm:spPr/>
      <dgm:t>
        <a:bodyPr/>
        <a:lstStyle/>
        <a:p>
          <a:endParaRPr lang="en-US"/>
        </a:p>
      </dgm:t>
    </dgm:pt>
    <dgm:pt modelId="{E2A05074-FCB3-46EC-90AB-13E2B5C4365F}" type="sibTrans" cxnId="{3BDA0FB9-0EED-4490-81AC-B72539B0EC7E}">
      <dgm:prSet/>
      <dgm:spPr/>
      <dgm:t>
        <a:bodyPr/>
        <a:lstStyle/>
        <a:p>
          <a:endParaRPr lang="en-US"/>
        </a:p>
      </dgm:t>
    </dgm:pt>
    <dgm:pt modelId="{7D3DD582-27E6-42DE-8F2F-C9E500B8C12A}">
      <dgm:prSet custT="1"/>
      <dgm:spPr/>
      <dgm:t>
        <a:bodyPr/>
        <a:lstStyle/>
        <a:p>
          <a:pPr rtl="0"/>
          <a:r>
            <a:rPr lang="en-US" sz="2400" dirty="0" smtClean="0"/>
            <a:t>Smoke</a:t>
          </a:r>
          <a:endParaRPr lang="en-US" sz="2400" dirty="0"/>
        </a:p>
      </dgm:t>
    </dgm:pt>
    <dgm:pt modelId="{2EF3FE17-3BA8-459A-A611-48629CF7698D}" type="parTrans" cxnId="{80F48831-5BCE-4824-8B84-27A61E7710BD}">
      <dgm:prSet/>
      <dgm:spPr/>
      <dgm:t>
        <a:bodyPr/>
        <a:lstStyle/>
        <a:p>
          <a:endParaRPr lang="en-US"/>
        </a:p>
      </dgm:t>
    </dgm:pt>
    <dgm:pt modelId="{01E34817-2D69-41C8-A6BD-0D7C5E4E8145}" type="sibTrans" cxnId="{80F48831-5BCE-4824-8B84-27A61E7710BD}">
      <dgm:prSet/>
      <dgm:spPr/>
      <dgm:t>
        <a:bodyPr/>
        <a:lstStyle/>
        <a:p>
          <a:endParaRPr lang="en-US"/>
        </a:p>
      </dgm:t>
    </dgm:pt>
    <dgm:pt modelId="{61F4A3A1-2BFE-48B3-B4C5-FEFB4502EEF9}">
      <dgm:prSet custT="1"/>
      <dgm:spPr/>
      <dgm:t>
        <a:bodyPr/>
        <a:lstStyle/>
        <a:p>
          <a:pPr rtl="0"/>
          <a:r>
            <a:rPr lang="en-US" sz="2400" dirty="0" smtClean="0"/>
            <a:t>Amenities (visual) </a:t>
          </a:r>
          <a:endParaRPr lang="en-US" sz="2400" dirty="0"/>
        </a:p>
      </dgm:t>
    </dgm:pt>
    <dgm:pt modelId="{E43E877C-0420-40FF-A092-3EA3A3E15A96}" type="parTrans" cxnId="{266EA3EA-D8C1-4821-B6BE-CBA5D98ABF68}">
      <dgm:prSet/>
      <dgm:spPr/>
      <dgm:t>
        <a:bodyPr/>
        <a:lstStyle/>
        <a:p>
          <a:endParaRPr lang="en-US"/>
        </a:p>
      </dgm:t>
    </dgm:pt>
    <dgm:pt modelId="{7A9F8123-F929-4639-9CE2-82335B73D161}" type="sibTrans" cxnId="{266EA3EA-D8C1-4821-B6BE-CBA5D98ABF68}">
      <dgm:prSet/>
      <dgm:spPr/>
      <dgm:t>
        <a:bodyPr/>
        <a:lstStyle/>
        <a:p>
          <a:endParaRPr lang="en-US"/>
        </a:p>
      </dgm:t>
    </dgm:pt>
    <dgm:pt modelId="{51D827ED-8DDE-49C0-9030-7621D4276A16}" type="pres">
      <dgm:prSet presAssocID="{38789E99-44C4-42E4-AA72-BF7573082D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DB72E-5E65-46C5-8F86-97BD99D6C634}" type="pres">
      <dgm:prSet presAssocID="{92EA9F2E-331D-49EE-9400-8D9DFEEAFE8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E2DE7-9BE4-4025-8B1A-DB5872027989}" type="pres">
      <dgm:prSet presAssocID="{9AF106AD-5ACB-4E09-AAE4-D6A895949759}" presName="spacer" presStyleCnt="0"/>
      <dgm:spPr/>
    </dgm:pt>
    <dgm:pt modelId="{9C46F513-F7FB-429C-9566-7F9B72F6CC14}" type="pres">
      <dgm:prSet presAssocID="{9DAB9A6C-C303-4F50-83B0-FE18C90C681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7DCBB-413C-4EC3-9EF3-7770F0EFE2A9}" type="pres">
      <dgm:prSet presAssocID="{D795AF99-84EA-4A61-A865-ED0616D182F3}" presName="spacer" presStyleCnt="0"/>
      <dgm:spPr/>
    </dgm:pt>
    <dgm:pt modelId="{06DB44A6-BC09-4F41-9C90-04ADF580E320}" type="pres">
      <dgm:prSet presAssocID="{72CCA708-3021-4019-9BF9-FAF233C111A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2B442-43AF-4B1F-A277-7CEA4E9CA661}" type="pres">
      <dgm:prSet presAssocID="{D7E8A1D5-3C32-45B2-B066-E33ECD605738}" presName="spacer" presStyleCnt="0"/>
      <dgm:spPr/>
    </dgm:pt>
    <dgm:pt modelId="{EF9F831E-8B0D-46CD-A7B2-AE2271AFA56C}" type="pres">
      <dgm:prSet presAssocID="{61F4A3A1-2BFE-48B3-B4C5-FEFB4502EEF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97574-3E15-4211-8803-7E80025390B5}" type="pres">
      <dgm:prSet presAssocID="{7A9F8123-F929-4639-9CE2-82335B73D161}" presName="spacer" presStyleCnt="0"/>
      <dgm:spPr/>
    </dgm:pt>
    <dgm:pt modelId="{EAF0FB41-B357-4A7E-9BE5-5F1D997E6FE3}" type="pres">
      <dgm:prSet presAssocID="{820FABDC-791F-449F-AB97-64A14627182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C7E38-9B29-4FE6-AA2D-5D87349CEBF2}" type="pres">
      <dgm:prSet presAssocID="{E2A05074-FCB3-46EC-90AB-13E2B5C4365F}" presName="spacer" presStyleCnt="0"/>
      <dgm:spPr/>
    </dgm:pt>
    <dgm:pt modelId="{AD77B6D9-D341-4AAF-A345-8A5B3794EDE8}" type="pres">
      <dgm:prSet presAssocID="{7D3DD582-27E6-42DE-8F2F-C9E500B8C12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F17D40-1BFC-4EB3-A256-7ABB459EF9F0}" type="presOf" srcId="{38789E99-44C4-42E4-AA72-BF7573082DF7}" destId="{51D827ED-8DDE-49C0-9030-7621D4276A16}" srcOrd="0" destOrd="0" presId="urn:microsoft.com/office/officeart/2005/8/layout/vList2"/>
    <dgm:cxn modelId="{266EA3EA-D8C1-4821-B6BE-CBA5D98ABF68}" srcId="{38789E99-44C4-42E4-AA72-BF7573082DF7}" destId="{61F4A3A1-2BFE-48B3-B4C5-FEFB4502EEF9}" srcOrd="3" destOrd="0" parTransId="{E43E877C-0420-40FF-A092-3EA3A3E15A96}" sibTransId="{7A9F8123-F929-4639-9CE2-82335B73D161}"/>
    <dgm:cxn modelId="{BC8F4BB1-7402-4AFB-856C-D59D6E54DC45}" type="presOf" srcId="{7D3DD582-27E6-42DE-8F2F-C9E500B8C12A}" destId="{AD77B6D9-D341-4AAF-A345-8A5B3794EDE8}" srcOrd="0" destOrd="0" presId="urn:microsoft.com/office/officeart/2005/8/layout/vList2"/>
    <dgm:cxn modelId="{C7943751-F07B-46BF-95A7-C8FD35C62981}" type="presOf" srcId="{61F4A3A1-2BFE-48B3-B4C5-FEFB4502EEF9}" destId="{EF9F831E-8B0D-46CD-A7B2-AE2271AFA56C}" srcOrd="0" destOrd="0" presId="urn:microsoft.com/office/officeart/2005/8/layout/vList2"/>
    <dgm:cxn modelId="{20180CBD-B8E9-4323-8E21-861DDFE6AB96}" type="presOf" srcId="{9DAB9A6C-C303-4F50-83B0-FE18C90C681B}" destId="{9C46F513-F7FB-429C-9566-7F9B72F6CC14}" srcOrd="0" destOrd="0" presId="urn:microsoft.com/office/officeart/2005/8/layout/vList2"/>
    <dgm:cxn modelId="{C600399F-43CA-4D72-94EE-D7088216A147}" srcId="{38789E99-44C4-42E4-AA72-BF7573082DF7}" destId="{9DAB9A6C-C303-4F50-83B0-FE18C90C681B}" srcOrd="1" destOrd="0" parTransId="{CD6833CE-D4E3-4A96-9091-E93D95A8D6A3}" sibTransId="{D795AF99-84EA-4A61-A865-ED0616D182F3}"/>
    <dgm:cxn modelId="{3BDA0FB9-0EED-4490-81AC-B72539B0EC7E}" srcId="{38789E99-44C4-42E4-AA72-BF7573082DF7}" destId="{820FABDC-791F-449F-AB97-64A14627182D}" srcOrd="4" destOrd="0" parTransId="{9BBDBC22-23DE-4917-A4FC-1AD888E4A6C4}" sibTransId="{E2A05074-FCB3-46EC-90AB-13E2B5C4365F}"/>
    <dgm:cxn modelId="{B92DD808-77A5-47D0-AF1F-714DE8142DCB}" type="presOf" srcId="{820FABDC-791F-449F-AB97-64A14627182D}" destId="{EAF0FB41-B357-4A7E-9BE5-5F1D997E6FE3}" srcOrd="0" destOrd="0" presId="urn:microsoft.com/office/officeart/2005/8/layout/vList2"/>
    <dgm:cxn modelId="{EA7FF9A2-7BFC-4A76-810C-7266310ACF66}" type="presOf" srcId="{92EA9F2E-331D-49EE-9400-8D9DFEEAFE83}" destId="{7ADDB72E-5E65-46C5-8F86-97BD99D6C634}" srcOrd="0" destOrd="0" presId="urn:microsoft.com/office/officeart/2005/8/layout/vList2"/>
    <dgm:cxn modelId="{0E6A70AA-9396-42D7-88FA-360A3F7B7EB5}" srcId="{38789E99-44C4-42E4-AA72-BF7573082DF7}" destId="{72CCA708-3021-4019-9BF9-FAF233C111A3}" srcOrd="2" destOrd="0" parTransId="{517CBB81-98BC-4F5F-8112-2D212D0B076E}" sibTransId="{D7E8A1D5-3C32-45B2-B066-E33ECD605738}"/>
    <dgm:cxn modelId="{F29055B5-DC88-4986-AB55-E5E349D4C876}" srcId="{38789E99-44C4-42E4-AA72-BF7573082DF7}" destId="{92EA9F2E-331D-49EE-9400-8D9DFEEAFE83}" srcOrd="0" destOrd="0" parTransId="{D4976496-C056-4E6B-8053-E7649C551664}" sibTransId="{9AF106AD-5ACB-4E09-AAE4-D6A895949759}"/>
    <dgm:cxn modelId="{C836FA63-9DAB-40E8-AE4E-61D9CFFDF8CA}" type="presOf" srcId="{72CCA708-3021-4019-9BF9-FAF233C111A3}" destId="{06DB44A6-BC09-4F41-9C90-04ADF580E320}" srcOrd="0" destOrd="0" presId="urn:microsoft.com/office/officeart/2005/8/layout/vList2"/>
    <dgm:cxn modelId="{80F48831-5BCE-4824-8B84-27A61E7710BD}" srcId="{38789E99-44C4-42E4-AA72-BF7573082DF7}" destId="{7D3DD582-27E6-42DE-8F2F-C9E500B8C12A}" srcOrd="5" destOrd="0" parTransId="{2EF3FE17-3BA8-459A-A611-48629CF7698D}" sibTransId="{01E34817-2D69-41C8-A6BD-0D7C5E4E8145}"/>
    <dgm:cxn modelId="{4AB6661D-CF92-4ADC-9A46-DE65EC79551C}" type="presParOf" srcId="{51D827ED-8DDE-49C0-9030-7621D4276A16}" destId="{7ADDB72E-5E65-46C5-8F86-97BD99D6C634}" srcOrd="0" destOrd="0" presId="urn:microsoft.com/office/officeart/2005/8/layout/vList2"/>
    <dgm:cxn modelId="{EB7BDAA8-8B1B-441A-8B7B-C0DD09689F7D}" type="presParOf" srcId="{51D827ED-8DDE-49C0-9030-7621D4276A16}" destId="{631E2DE7-9BE4-4025-8B1A-DB5872027989}" srcOrd="1" destOrd="0" presId="urn:microsoft.com/office/officeart/2005/8/layout/vList2"/>
    <dgm:cxn modelId="{FACCA45C-ED9A-4FD8-8683-BEA6AEA51867}" type="presParOf" srcId="{51D827ED-8DDE-49C0-9030-7621D4276A16}" destId="{9C46F513-F7FB-429C-9566-7F9B72F6CC14}" srcOrd="2" destOrd="0" presId="urn:microsoft.com/office/officeart/2005/8/layout/vList2"/>
    <dgm:cxn modelId="{0CABC03E-BD33-43F5-841E-ADF1121D8652}" type="presParOf" srcId="{51D827ED-8DDE-49C0-9030-7621D4276A16}" destId="{5CA7DCBB-413C-4EC3-9EF3-7770F0EFE2A9}" srcOrd="3" destOrd="0" presId="urn:microsoft.com/office/officeart/2005/8/layout/vList2"/>
    <dgm:cxn modelId="{2AD435D3-C144-43E1-9330-0F6867EADFE4}" type="presParOf" srcId="{51D827ED-8DDE-49C0-9030-7621D4276A16}" destId="{06DB44A6-BC09-4F41-9C90-04ADF580E320}" srcOrd="4" destOrd="0" presId="urn:microsoft.com/office/officeart/2005/8/layout/vList2"/>
    <dgm:cxn modelId="{9CF9AB16-CA5B-44DC-AC85-1F7358016DEE}" type="presParOf" srcId="{51D827ED-8DDE-49C0-9030-7621D4276A16}" destId="{8172B442-43AF-4B1F-A277-7CEA4E9CA661}" srcOrd="5" destOrd="0" presId="urn:microsoft.com/office/officeart/2005/8/layout/vList2"/>
    <dgm:cxn modelId="{D13B0FBE-46D7-4C6C-9C0B-63E1EF8BCD91}" type="presParOf" srcId="{51D827ED-8DDE-49C0-9030-7621D4276A16}" destId="{EF9F831E-8B0D-46CD-A7B2-AE2271AFA56C}" srcOrd="6" destOrd="0" presId="urn:microsoft.com/office/officeart/2005/8/layout/vList2"/>
    <dgm:cxn modelId="{DB7EE99C-361D-4C0E-A1A3-CD43B4732158}" type="presParOf" srcId="{51D827ED-8DDE-49C0-9030-7621D4276A16}" destId="{0FD97574-3E15-4211-8803-7E80025390B5}" srcOrd="7" destOrd="0" presId="urn:microsoft.com/office/officeart/2005/8/layout/vList2"/>
    <dgm:cxn modelId="{55535536-0E1B-480D-B5AA-5BFC9F857E36}" type="presParOf" srcId="{51D827ED-8DDE-49C0-9030-7621D4276A16}" destId="{EAF0FB41-B357-4A7E-9BE5-5F1D997E6FE3}" srcOrd="8" destOrd="0" presId="urn:microsoft.com/office/officeart/2005/8/layout/vList2"/>
    <dgm:cxn modelId="{0CC0A7E1-B5EF-4B66-8F88-6E79422CBA6A}" type="presParOf" srcId="{51D827ED-8DDE-49C0-9030-7621D4276A16}" destId="{319C7E38-9B29-4FE6-AA2D-5D87349CEBF2}" srcOrd="9" destOrd="0" presId="urn:microsoft.com/office/officeart/2005/8/layout/vList2"/>
    <dgm:cxn modelId="{BB24A288-2A35-4593-AA77-25508437AB50}" type="presParOf" srcId="{51D827ED-8DDE-49C0-9030-7621D4276A16}" destId="{AD77B6D9-D341-4AAF-A345-8A5B3794EDE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6AE99E-0A0F-491D-B089-11E8E487B3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866F24B-7BD4-46F1-BA98-5700EEEA3C22}">
      <dgm:prSet/>
      <dgm:spPr/>
      <dgm:t>
        <a:bodyPr/>
        <a:lstStyle/>
        <a:p>
          <a:pPr rtl="0"/>
          <a:r>
            <a:rPr lang="en-US" dirty="0" smtClean="0"/>
            <a:t>Impossibility of predicting future</a:t>
          </a:r>
        </a:p>
        <a:p>
          <a:pPr rtl="0"/>
          <a:r>
            <a:rPr lang="en-US" dirty="0" smtClean="0"/>
            <a:t>NOT PREDICTIONS</a:t>
          </a:r>
          <a:endParaRPr lang="en-US" dirty="0"/>
        </a:p>
      </dgm:t>
    </dgm:pt>
    <dgm:pt modelId="{74704736-174D-4BE9-95C5-35EB3385C021}" type="parTrans" cxnId="{D178CB78-3838-434B-8479-5F288896C384}">
      <dgm:prSet/>
      <dgm:spPr/>
      <dgm:t>
        <a:bodyPr/>
        <a:lstStyle/>
        <a:p>
          <a:endParaRPr lang="en-US"/>
        </a:p>
      </dgm:t>
    </dgm:pt>
    <dgm:pt modelId="{84D8173A-3800-4CBF-B6A1-7CF2F6D3FF36}" type="sibTrans" cxnId="{D178CB78-3838-434B-8479-5F288896C384}">
      <dgm:prSet/>
      <dgm:spPr/>
      <dgm:t>
        <a:bodyPr/>
        <a:lstStyle/>
        <a:p>
          <a:endParaRPr lang="en-US"/>
        </a:p>
      </dgm:t>
    </dgm:pt>
    <dgm:pt modelId="{DD7274E5-B508-489A-9BDA-429FCBB6B6E5}">
      <dgm:prSet/>
      <dgm:spPr/>
      <dgm:t>
        <a:bodyPr/>
        <a:lstStyle/>
        <a:p>
          <a:pPr rtl="0"/>
          <a:r>
            <a:rPr lang="en-US" dirty="0" smtClean="0"/>
            <a:t>Possible futures to identify drivers and create better policies and practices</a:t>
          </a:r>
          <a:endParaRPr lang="en-US" dirty="0"/>
        </a:p>
      </dgm:t>
    </dgm:pt>
    <dgm:pt modelId="{A3A14798-A386-46F8-AA4B-10F400341EF5}" type="parTrans" cxnId="{936B16B9-E92E-44EC-B15E-8241174F6364}">
      <dgm:prSet/>
      <dgm:spPr/>
      <dgm:t>
        <a:bodyPr/>
        <a:lstStyle/>
        <a:p>
          <a:endParaRPr lang="en-US"/>
        </a:p>
      </dgm:t>
    </dgm:pt>
    <dgm:pt modelId="{205FF56C-9818-406C-B1CC-1044974D7D8A}" type="sibTrans" cxnId="{936B16B9-E92E-44EC-B15E-8241174F6364}">
      <dgm:prSet/>
      <dgm:spPr/>
      <dgm:t>
        <a:bodyPr/>
        <a:lstStyle/>
        <a:p>
          <a:endParaRPr lang="en-US"/>
        </a:p>
      </dgm:t>
    </dgm:pt>
    <dgm:pt modelId="{99A8454E-FE42-4A9B-89D2-263363EB10ED}">
      <dgm:prSet/>
      <dgm:spPr/>
      <dgm:t>
        <a:bodyPr/>
        <a:lstStyle/>
        <a:p>
          <a:pPr rtl="0"/>
          <a:r>
            <a:rPr lang="en-US" dirty="0" smtClean="0"/>
            <a:t>Visualization tools for understanding </a:t>
          </a:r>
          <a:endParaRPr lang="en-US" dirty="0"/>
        </a:p>
      </dgm:t>
    </dgm:pt>
    <dgm:pt modelId="{68CAD62B-3B1B-4879-8227-92C2D7863504}" type="parTrans" cxnId="{B39F15A8-EB2F-4FAB-8B22-5EC377DCF9C7}">
      <dgm:prSet/>
      <dgm:spPr/>
      <dgm:t>
        <a:bodyPr/>
        <a:lstStyle/>
        <a:p>
          <a:endParaRPr lang="en-US"/>
        </a:p>
      </dgm:t>
    </dgm:pt>
    <dgm:pt modelId="{BBE8D2C0-E7B0-462A-9D6F-E20A429838FF}" type="sibTrans" cxnId="{B39F15A8-EB2F-4FAB-8B22-5EC377DCF9C7}">
      <dgm:prSet/>
      <dgm:spPr/>
      <dgm:t>
        <a:bodyPr/>
        <a:lstStyle/>
        <a:p>
          <a:endParaRPr lang="en-US"/>
        </a:p>
      </dgm:t>
    </dgm:pt>
    <dgm:pt modelId="{EA26654D-4BE0-45A0-A0E7-F5CE2FAE80F1}">
      <dgm:prSet/>
      <dgm:spPr/>
      <dgm:t>
        <a:bodyPr/>
        <a:lstStyle/>
        <a:p>
          <a:pPr rtl="0"/>
          <a:r>
            <a:rPr lang="en-US" dirty="0" smtClean="0"/>
            <a:t>Focal point for community engagement</a:t>
          </a:r>
          <a:endParaRPr lang="en-US" dirty="0"/>
        </a:p>
      </dgm:t>
    </dgm:pt>
    <dgm:pt modelId="{561B067F-6292-46EA-BE41-DAEC787017C5}" type="parTrans" cxnId="{5E7D6AC4-36B9-4EF2-A913-D1F016470211}">
      <dgm:prSet/>
      <dgm:spPr/>
      <dgm:t>
        <a:bodyPr/>
        <a:lstStyle/>
        <a:p>
          <a:endParaRPr lang="en-US"/>
        </a:p>
      </dgm:t>
    </dgm:pt>
    <dgm:pt modelId="{7125D37E-AD5C-48B6-BC76-E74DA3B77163}" type="sibTrans" cxnId="{5E7D6AC4-36B9-4EF2-A913-D1F016470211}">
      <dgm:prSet/>
      <dgm:spPr/>
      <dgm:t>
        <a:bodyPr/>
        <a:lstStyle/>
        <a:p>
          <a:endParaRPr lang="en-US"/>
        </a:p>
      </dgm:t>
    </dgm:pt>
    <dgm:pt modelId="{A35A7EC6-B42E-49A8-8C8B-665D9FBC2EBC}" type="pres">
      <dgm:prSet presAssocID="{4F6AE99E-0A0F-491D-B089-11E8E487B3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C3C057-C72F-4B35-B318-35147CE2A4CF}" type="pres">
      <dgm:prSet presAssocID="{B866F24B-7BD4-46F1-BA98-5700EEEA3C2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DDC22-9652-444B-9608-86EBDC0D03B3}" type="pres">
      <dgm:prSet presAssocID="{84D8173A-3800-4CBF-B6A1-7CF2F6D3FF36}" presName="sibTrans" presStyleCnt="0"/>
      <dgm:spPr/>
    </dgm:pt>
    <dgm:pt modelId="{A89C4649-0FC0-4968-99FA-08FF9C9CF73B}" type="pres">
      <dgm:prSet presAssocID="{DD7274E5-B508-489A-9BDA-429FCBB6B6E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196FC-73A6-4B68-A8AA-4EA34749890F}" type="pres">
      <dgm:prSet presAssocID="{205FF56C-9818-406C-B1CC-1044974D7D8A}" presName="sibTrans" presStyleCnt="0"/>
      <dgm:spPr/>
    </dgm:pt>
    <dgm:pt modelId="{B7C10359-37F4-4F58-93D9-1911845F3D34}" type="pres">
      <dgm:prSet presAssocID="{99A8454E-FE42-4A9B-89D2-263363EB10E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21CB2-9EC3-458F-96DC-7081C5F51C05}" type="pres">
      <dgm:prSet presAssocID="{BBE8D2C0-E7B0-462A-9D6F-E20A429838FF}" presName="sibTrans" presStyleCnt="0"/>
      <dgm:spPr/>
    </dgm:pt>
    <dgm:pt modelId="{92603EE5-6B79-498E-A229-93A405D5D7D7}" type="pres">
      <dgm:prSet presAssocID="{EA26654D-4BE0-45A0-A0E7-F5CE2FAE80F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7D6AC4-36B9-4EF2-A913-D1F016470211}" srcId="{4F6AE99E-0A0F-491D-B089-11E8E487B350}" destId="{EA26654D-4BE0-45A0-A0E7-F5CE2FAE80F1}" srcOrd="3" destOrd="0" parTransId="{561B067F-6292-46EA-BE41-DAEC787017C5}" sibTransId="{7125D37E-AD5C-48B6-BC76-E74DA3B77163}"/>
    <dgm:cxn modelId="{0D9B4237-7E32-465C-9304-54BA4961FB4C}" type="presOf" srcId="{EA26654D-4BE0-45A0-A0E7-F5CE2FAE80F1}" destId="{92603EE5-6B79-498E-A229-93A405D5D7D7}" srcOrd="0" destOrd="0" presId="urn:microsoft.com/office/officeart/2005/8/layout/default"/>
    <dgm:cxn modelId="{693D9BAA-D521-4C36-9155-BF429C3E2A2E}" type="presOf" srcId="{DD7274E5-B508-489A-9BDA-429FCBB6B6E5}" destId="{A89C4649-0FC0-4968-99FA-08FF9C9CF73B}" srcOrd="0" destOrd="0" presId="urn:microsoft.com/office/officeart/2005/8/layout/default"/>
    <dgm:cxn modelId="{936B16B9-E92E-44EC-B15E-8241174F6364}" srcId="{4F6AE99E-0A0F-491D-B089-11E8E487B350}" destId="{DD7274E5-B508-489A-9BDA-429FCBB6B6E5}" srcOrd="1" destOrd="0" parTransId="{A3A14798-A386-46F8-AA4B-10F400341EF5}" sibTransId="{205FF56C-9818-406C-B1CC-1044974D7D8A}"/>
    <dgm:cxn modelId="{B01DDADC-52A0-4C46-B501-ADA01CFBBED5}" type="presOf" srcId="{99A8454E-FE42-4A9B-89D2-263363EB10ED}" destId="{B7C10359-37F4-4F58-93D9-1911845F3D34}" srcOrd="0" destOrd="0" presId="urn:microsoft.com/office/officeart/2005/8/layout/default"/>
    <dgm:cxn modelId="{941F2813-338D-41D7-B4CA-5B54FE439881}" type="presOf" srcId="{4F6AE99E-0A0F-491D-B089-11E8E487B350}" destId="{A35A7EC6-B42E-49A8-8C8B-665D9FBC2EBC}" srcOrd="0" destOrd="0" presId="urn:microsoft.com/office/officeart/2005/8/layout/default"/>
    <dgm:cxn modelId="{B39F15A8-EB2F-4FAB-8B22-5EC377DCF9C7}" srcId="{4F6AE99E-0A0F-491D-B089-11E8E487B350}" destId="{99A8454E-FE42-4A9B-89D2-263363EB10ED}" srcOrd="2" destOrd="0" parTransId="{68CAD62B-3B1B-4879-8227-92C2D7863504}" sibTransId="{BBE8D2C0-E7B0-462A-9D6F-E20A429838FF}"/>
    <dgm:cxn modelId="{D178CB78-3838-434B-8479-5F288896C384}" srcId="{4F6AE99E-0A0F-491D-B089-11E8E487B350}" destId="{B866F24B-7BD4-46F1-BA98-5700EEEA3C22}" srcOrd="0" destOrd="0" parTransId="{74704736-174D-4BE9-95C5-35EB3385C021}" sibTransId="{84D8173A-3800-4CBF-B6A1-7CF2F6D3FF36}"/>
    <dgm:cxn modelId="{AE7F35F8-C1A9-422C-BBEB-575C67595549}" type="presOf" srcId="{B866F24B-7BD4-46F1-BA98-5700EEEA3C22}" destId="{1EC3C057-C72F-4B35-B318-35147CE2A4CF}" srcOrd="0" destOrd="0" presId="urn:microsoft.com/office/officeart/2005/8/layout/default"/>
    <dgm:cxn modelId="{E3229573-8D90-4230-8676-66DE68C3D48B}" type="presParOf" srcId="{A35A7EC6-B42E-49A8-8C8B-665D9FBC2EBC}" destId="{1EC3C057-C72F-4B35-B318-35147CE2A4CF}" srcOrd="0" destOrd="0" presId="urn:microsoft.com/office/officeart/2005/8/layout/default"/>
    <dgm:cxn modelId="{DDE56A15-6420-49CE-A1B2-BF48F94C6F3B}" type="presParOf" srcId="{A35A7EC6-B42E-49A8-8C8B-665D9FBC2EBC}" destId="{C4FDDC22-9652-444B-9608-86EBDC0D03B3}" srcOrd="1" destOrd="0" presId="urn:microsoft.com/office/officeart/2005/8/layout/default"/>
    <dgm:cxn modelId="{A4AAD632-B80F-4B21-BF9A-34582C048D5B}" type="presParOf" srcId="{A35A7EC6-B42E-49A8-8C8B-665D9FBC2EBC}" destId="{A89C4649-0FC0-4968-99FA-08FF9C9CF73B}" srcOrd="2" destOrd="0" presId="urn:microsoft.com/office/officeart/2005/8/layout/default"/>
    <dgm:cxn modelId="{059B90C2-E43E-45CC-AC10-4508A33E3BA4}" type="presParOf" srcId="{A35A7EC6-B42E-49A8-8C8B-665D9FBC2EBC}" destId="{EEA196FC-73A6-4B68-A8AA-4EA34749890F}" srcOrd="3" destOrd="0" presId="urn:microsoft.com/office/officeart/2005/8/layout/default"/>
    <dgm:cxn modelId="{4DBB7DCB-028C-472A-BD95-BFD38FC9445D}" type="presParOf" srcId="{A35A7EC6-B42E-49A8-8C8B-665D9FBC2EBC}" destId="{B7C10359-37F4-4F58-93D9-1911845F3D34}" srcOrd="4" destOrd="0" presId="urn:microsoft.com/office/officeart/2005/8/layout/default"/>
    <dgm:cxn modelId="{86C4CA19-E4F0-4E0C-A0C7-4F150568FE99}" type="presParOf" srcId="{A35A7EC6-B42E-49A8-8C8B-665D9FBC2EBC}" destId="{EE621CB2-9EC3-458F-96DC-7081C5F51C05}" srcOrd="5" destOrd="0" presId="urn:microsoft.com/office/officeart/2005/8/layout/default"/>
    <dgm:cxn modelId="{F4FF1F0F-AFCD-4CB7-BC00-B1E7D667D92F}" type="presParOf" srcId="{A35A7EC6-B42E-49A8-8C8B-665D9FBC2EBC}" destId="{92603EE5-6B79-498E-A229-93A405D5D7D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7C1D4-2ABC-4E4C-B68E-54FDD902CCD6}">
      <dsp:nvSpPr>
        <dsp:cNvPr id="0" name=""/>
        <dsp:cNvSpPr/>
      </dsp:nvSpPr>
      <dsp:spPr>
        <a:xfrm>
          <a:off x="416101" y="0"/>
          <a:ext cx="7397396" cy="114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Spatial, Dynamic Landscape Models</a:t>
          </a:r>
          <a:endParaRPr lang="en-US" sz="3700" kern="1200"/>
        </a:p>
      </dsp:txBody>
      <dsp:txXfrm>
        <a:off x="471898" y="55797"/>
        <a:ext cx="7285802" cy="1031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3F124-B585-4D13-9798-8CCEB50CC5B2}">
      <dsp:nvSpPr>
        <dsp:cNvPr id="0" name=""/>
        <dsp:cNvSpPr/>
      </dsp:nvSpPr>
      <dsp:spPr>
        <a:xfrm>
          <a:off x="718259" y="2288"/>
          <a:ext cx="6507053" cy="11005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Visualize scenarios</a:t>
          </a:r>
          <a:endParaRPr lang="en-US" sz="3200" kern="1200" dirty="0"/>
        </a:p>
      </dsp:txBody>
      <dsp:txXfrm>
        <a:off x="771985" y="56014"/>
        <a:ext cx="6399601" cy="993131"/>
      </dsp:txXfrm>
    </dsp:sp>
    <dsp:sp modelId="{9B9D077D-5B3B-44CE-A5E4-DB134A3C5B84}">
      <dsp:nvSpPr>
        <dsp:cNvPr id="0" name=""/>
        <dsp:cNvSpPr/>
      </dsp:nvSpPr>
      <dsp:spPr>
        <a:xfrm>
          <a:off x="718259" y="1157901"/>
          <a:ext cx="6501233" cy="1100583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Evaluate Policies and Assumptions</a:t>
          </a:r>
          <a:endParaRPr lang="en-US" sz="3200" kern="1200" dirty="0"/>
        </a:p>
      </dsp:txBody>
      <dsp:txXfrm>
        <a:off x="771985" y="1211627"/>
        <a:ext cx="6393781" cy="993131"/>
      </dsp:txXfrm>
    </dsp:sp>
    <dsp:sp modelId="{A3D7F8EB-237A-47E4-B58F-49C3F322658B}">
      <dsp:nvSpPr>
        <dsp:cNvPr id="0" name=""/>
        <dsp:cNvSpPr/>
      </dsp:nvSpPr>
      <dsp:spPr>
        <a:xfrm>
          <a:off x="718259" y="2313514"/>
          <a:ext cx="6527610" cy="1100583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Stochastic—Fire, succession </a:t>
          </a:r>
          <a:endParaRPr lang="en-US" sz="3200" kern="1200" dirty="0"/>
        </a:p>
      </dsp:txBody>
      <dsp:txXfrm>
        <a:off x="771985" y="2367240"/>
        <a:ext cx="6420158" cy="993131"/>
      </dsp:txXfrm>
    </dsp:sp>
    <dsp:sp modelId="{3F4D38B4-0109-4F17-9461-0F9A601CF6E8}">
      <dsp:nvSpPr>
        <dsp:cNvPr id="0" name=""/>
        <dsp:cNvSpPr/>
      </dsp:nvSpPr>
      <dsp:spPr>
        <a:xfrm>
          <a:off x="718259" y="3469127"/>
          <a:ext cx="6501233" cy="110058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Reveal surprises, unintended consequences</a:t>
          </a:r>
          <a:endParaRPr lang="en-US" sz="3200" kern="1200" dirty="0"/>
        </a:p>
      </dsp:txBody>
      <dsp:txXfrm>
        <a:off x="771985" y="3522853"/>
        <a:ext cx="6393781" cy="9931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EA25D-7A28-47E0-930A-67D75CB402C0}">
      <dsp:nvSpPr>
        <dsp:cNvPr id="0" name=""/>
        <dsp:cNvSpPr/>
      </dsp:nvSpPr>
      <dsp:spPr>
        <a:xfrm>
          <a:off x="0" y="45381"/>
          <a:ext cx="403860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Wood Production</a:t>
          </a:r>
          <a:endParaRPr lang="en-US" sz="2400" kern="1200" dirty="0"/>
        </a:p>
      </dsp:txBody>
      <dsp:txXfrm>
        <a:off x="31984" y="77365"/>
        <a:ext cx="3974632" cy="591232"/>
      </dsp:txXfrm>
    </dsp:sp>
    <dsp:sp modelId="{EAC06D60-B4CB-4D9A-86C4-AF282D848BA9}">
      <dsp:nvSpPr>
        <dsp:cNvPr id="0" name=""/>
        <dsp:cNvSpPr/>
      </dsp:nvSpPr>
      <dsp:spPr>
        <a:xfrm>
          <a:off x="0" y="801381"/>
          <a:ext cx="4038600" cy="655200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Bioenergy</a:t>
          </a:r>
          <a:endParaRPr lang="en-US" sz="2400" kern="1200" dirty="0"/>
        </a:p>
      </dsp:txBody>
      <dsp:txXfrm>
        <a:off x="31984" y="833365"/>
        <a:ext cx="3974632" cy="591232"/>
      </dsp:txXfrm>
    </dsp:sp>
    <dsp:sp modelId="{7969D25F-935B-4330-BD0D-8FCE8C9BF43B}">
      <dsp:nvSpPr>
        <dsp:cNvPr id="0" name=""/>
        <dsp:cNvSpPr/>
      </dsp:nvSpPr>
      <dsp:spPr>
        <a:xfrm>
          <a:off x="0" y="1557381"/>
          <a:ext cx="4038600" cy="655200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Carbon</a:t>
          </a:r>
          <a:endParaRPr lang="en-US" sz="2400" kern="1200" dirty="0"/>
        </a:p>
      </dsp:txBody>
      <dsp:txXfrm>
        <a:off x="31984" y="1589365"/>
        <a:ext cx="3974632" cy="591232"/>
      </dsp:txXfrm>
    </dsp:sp>
    <dsp:sp modelId="{03792A58-9E26-444F-89B7-EBB1E00EF161}">
      <dsp:nvSpPr>
        <dsp:cNvPr id="0" name=""/>
        <dsp:cNvSpPr/>
      </dsp:nvSpPr>
      <dsp:spPr>
        <a:xfrm>
          <a:off x="0" y="2313381"/>
          <a:ext cx="4038600" cy="655200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Human Structure in WUI</a:t>
          </a:r>
          <a:endParaRPr lang="en-US" sz="2400" kern="1200" dirty="0"/>
        </a:p>
      </dsp:txBody>
      <dsp:txXfrm>
        <a:off x="31984" y="2345365"/>
        <a:ext cx="3974632" cy="591232"/>
      </dsp:txXfrm>
    </dsp:sp>
    <dsp:sp modelId="{57F28054-833B-4EF7-91A0-1E544D66C966}">
      <dsp:nvSpPr>
        <dsp:cNvPr id="0" name=""/>
        <dsp:cNvSpPr/>
      </dsp:nvSpPr>
      <dsp:spPr>
        <a:xfrm>
          <a:off x="0" y="3069381"/>
          <a:ext cx="4038600" cy="655200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Exposure of people to fire</a:t>
          </a:r>
          <a:endParaRPr lang="en-US" sz="2400" kern="1200" dirty="0"/>
        </a:p>
      </dsp:txBody>
      <dsp:txXfrm>
        <a:off x="31984" y="3101365"/>
        <a:ext cx="3974632" cy="591232"/>
      </dsp:txXfrm>
    </dsp:sp>
    <dsp:sp modelId="{5A86C624-AE89-42A5-A859-AC0ADA443905}">
      <dsp:nvSpPr>
        <dsp:cNvPr id="0" name=""/>
        <dsp:cNvSpPr/>
      </dsp:nvSpPr>
      <dsp:spPr>
        <a:xfrm>
          <a:off x="0" y="3825381"/>
          <a:ext cx="4038600" cy="6552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Firewise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31984" y="3857365"/>
        <a:ext cx="3974632" cy="591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DB72E-5E65-46C5-8F86-97BD99D6C634}">
      <dsp:nvSpPr>
        <dsp:cNvPr id="0" name=""/>
        <dsp:cNvSpPr/>
      </dsp:nvSpPr>
      <dsp:spPr>
        <a:xfrm>
          <a:off x="0" y="492"/>
          <a:ext cx="4038600" cy="7448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Fire </a:t>
          </a:r>
          <a:r>
            <a:rPr lang="en-US" sz="2400" b="1" kern="1200" dirty="0" smtClean="0"/>
            <a:t>potential</a:t>
          </a:r>
          <a:r>
            <a:rPr lang="en-US" sz="2400" kern="1200" dirty="0" smtClean="0"/>
            <a:t> at different severity classes</a:t>
          </a:r>
          <a:endParaRPr lang="en-US" sz="2400" kern="1200" dirty="0"/>
        </a:p>
      </dsp:txBody>
      <dsp:txXfrm>
        <a:off x="36360" y="36852"/>
        <a:ext cx="3965880" cy="672126"/>
      </dsp:txXfrm>
    </dsp:sp>
    <dsp:sp modelId="{9C46F513-F7FB-429C-9566-7F9B72F6CC14}">
      <dsp:nvSpPr>
        <dsp:cNvPr id="0" name=""/>
        <dsp:cNvSpPr/>
      </dsp:nvSpPr>
      <dsp:spPr>
        <a:xfrm>
          <a:off x="0" y="756518"/>
          <a:ext cx="4038600" cy="744846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Fire </a:t>
          </a:r>
          <a:r>
            <a:rPr lang="en-US" sz="2400" b="1" kern="1200" dirty="0" smtClean="0"/>
            <a:t>occurrence</a:t>
          </a:r>
          <a:r>
            <a:rPr lang="en-US" sz="2400" kern="1200" dirty="0" smtClean="0"/>
            <a:t> and effects </a:t>
          </a:r>
          <a:endParaRPr lang="en-US" sz="2400" kern="1200" dirty="0"/>
        </a:p>
      </dsp:txBody>
      <dsp:txXfrm>
        <a:off x="36360" y="792878"/>
        <a:ext cx="3965880" cy="672126"/>
      </dsp:txXfrm>
    </dsp:sp>
    <dsp:sp modelId="{06DB44A6-BC09-4F41-9C90-04ADF580E320}">
      <dsp:nvSpPr>
        <dsp:cNvPr id="0" name=""/>
        <dsp:cNvSpPr/>
      </dsp:nvSpPr>
      <dsp:spPr>
        <a:xfrm>
          <a:off x="0" y="1512544"/>
          <a:ext cx="4038600" cy="744846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Forest Structure</a:t>
          </a:r>
          <a:endParaRPr lang="en-US" sz="2400" kern="1200" dirty="0"/>
        </a:p>
      </dsp:txBody>
      <dsp:txXfrm>
        <a:off x="36360" y="1548904"/>
        <a:ext cx="3965880" cy="672126"/>
      </dsp:txXfrm>
    </dsp:sp>
    <dsp:sp modelId="{EF9F831E-8B0D-46CD-A7B2-AE2271AFA56C}">
      <dsp:nvSpPr>
        <dsp:cNvPr id="0" name=""/>
        <dsp:cNvSpPr/>
      </dsp:nvSpPr>
      <dsp:spPr>
        <a:xfrm>
          <a:off x="0" y="2268571"/>
          <a:ext cx="4038600" cy="744846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Amenities (visual) </a:t>
          </a:r>
          <a:endParaRPr lang="en-US" sz="2400" kern="1200" dirty="0"/>
        </a:p>
      </dsp:txBody>
      <dsp:txXfrm>
        <a:off x="36360" y="2304931"/>
        <a:ext cx="3965880" cy="672126"/>
      </dsp:txXfrm>
    </dsp:sp>
    <dsp:sp modelId="{EAF0FB41-B357-4A7E-9BE5-5F1D997E6FE3}">
      <dsp:nvSpPr>
        <dsp:cNvPr id="0" name=""/>
        <dsp:cNvSpPr/>
      </dsp:nvSpPr>
      <dsp:spPr>
        <a:xfrm>
          <a:off x="0" y="3024597"/>
          <a:ext cx="4038600" cy="744846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Wildlife/Biodiversity</a:t>
          </a:r>
          <a:endParaRPr lang="en-US" sz="2400" kern="1200" dirty="0"/>
        </a:p>
      </dsp:txBody>
      <dsp:txXfrm>
        <a:off x="36360" y="3060957"/>
        <a:ext cx="3965880" cy="672126"/>
      </dsp:txXfrm>
    </dsp:sp>
    <dsp:sp modelId="{AD77B6D9-D341-4AAF-A345-8A5B3794EDE8}">
      <dsp:nvSpPr>
        <dsp:cNvPr id="0" name=""/>
        <dsp:cNvSpPr/>
      </dsp:nvSpPr>
      <dsp:spPr>
        <a:xfrm>
          <a:off x="0" y="3780624"/>
          <a:ext cx="4038600" cy="74484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Smoke</a:t>
          </a:r>
          <a:endParaRPr lang="en-US" sz="2400" kern="1200" dirty="0"/>
        </a:p>
      </dsp:txBody>
      <dsp:txXfrm>
        <a:off x="36360" y="3816984"/>
        <a:ext cx="3965880" cy="6721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3C057-C72F-4B35-B318-35147CE2A4CF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Impossibility of predicting future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NOT PREDICTIONS</a:t>
          </a:r>
          <a:endParaRPr lang="en-US" sz="2900" kern="1200" dirty="0"/>
        </a:p>
      </dsp:txBody>
      <dsp:txXfrm>
        <a:off x="460905" y="1047"/>
        <a:ext cx="3479899" cy="2087939"/>
      </dsp:txXfrm>
    </dsp:sp>
    <dsp:sp modelId="{A89C4649-0FC0-4968-99FA-08FF9C9CF73B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Possible futures to identify drivers and create better policies and practices</a:t>
          </a:r>
          <a:endParaRPr lang="en-US" sz="2900" kern="1200" dirty="0"/>
        </a:p>
      </dsp:txBody>
      <dsp:txXfrm>
        <a:off x="4288794" y="1047"/>
        <a:ext cx="3479899" cy="2087939"/>
      </dsp:txXfrm>
    </dsp:sp>
    <dsp:sp modelId="{B7C10359-37F4-4F58-93D9-1911845F3D34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Visualization tools for understanding </a:t>
          </a:r>
          <a:endParaRPr lang="en-US" sz="2900" kern="1200" dirty="0"/>
        </a:p>
      </dsp:txBody>
      <dsp:txXfrm>
        <a:off x="460905" y="2436976"/>
        <a:ext cx="3479899" cy="2087939"/>
      </dsp:txXfrm>
    </dsp:sp>
    <dsp:sp modelId="{92603EE5-6B79-498E-A229-93A405D5D7D7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Focal point for community engagement</a:t>
          </a:r>
          <a:endParaRPr lang="en-US" sz="2900" kern="1200" dirty="0"/>
        </a:p>
      </dsp:txBody>
      <dsp:txXfrm>
        <a:off x="4288794" y="2436976"/>
        <a:ext cx="3479899" cy="208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CD0F16-ABCF-48A7-ABEF-1A608FF12A10}" type="datetimeFigureOut">
              <a:rPr lang="en-US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03725"/>
            <a:ext cx="5557520" cy="4171950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511A5B6-8CAA-4E82-BFE1-45FFA0326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33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1A5B6-8CAA-4E82-BFE1-45FFA03262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1A5B6-8CAA-4E82-BFE1-45FFA03262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0F7E1E-9558-466B-9282-D099751D55D7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53BBF-9878-4773-A3C2-8488BA1223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5DC87A-6589-4436-B16B-16867A039475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42AD9-51AE-4E00-83C8-98B68CAB55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6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DC31C-1133-4C59-834E-5A440A79E8AC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92EB9-EA6C-40E8-8E4B-DAAF1681EB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06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63C9-6C24-484F-9797-A94FC617919E}" type="datetime1">
              <a:rPr lang="en-US" smtClean="0"/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5A1D-9389-4535-B0F7-291F139B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8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2AEABD-B4DC-4C59-921D-4C2FE3DC8C72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8D61B-1E61-48FB-9843-8F2A07CD5B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0DA35-C6AB-49C1-9202-95E56B72A9C6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0F075-53BC-4B03-810E-978793537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F7774-8943-456C-A16A-37F58123BE64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24B5D-1035-485D-8A5C-13BB650295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0EE8A-13B4-4391-8D11-3B8C1E053E6F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240F-592C-4821-B798-CDAD03C06A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073DE-793C-4FE2-BC5B-2C6FC657D908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869FA2-602A-4485-B29E-67F6C3095F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DFFC-F003-4651-BE96-9ACFC51343CD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29B5E-F042-470B-B159-16C2FCFCAD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5DFF6-035D-42B8-9361-3D3538628D7A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428D6-109D-4C13-A60F-91F1063D0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5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5ECDE1-EB7F-4766-97C7-A0EAFF1D5AC8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AFCFA3-A4AD-4DAC-9159-5E3500269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956F85-5F3E-4F3F-B133-5583A0A170A9}" type="datetimeFigureOut">
              <a:rPr lang="en-US" smtClean="0"/>
              <a:pPr>
                <a:defRPr/>
              </a:pPr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AF1D9C-9A22-42B3-A6DF-96AEE4A0D3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www.wildfirelessons.net/uploads/fire_latimes-scrippsran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347" y="2492369"/>
            <a:ext cx="4023839" cy="269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68" y="2492369"/>
            <a:ext cx="3688172" cy="27661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83326" y="304800"/>
            <a:ext cx="1878873" cy="1371599"/>
            <a:chOff x="3198493" y="1981200"/>
            <a:chExt cx="2749403" cy="1882583"/>
          </a:xfrm>
          <a:solidFill>
            <a:schemeClr val="bg1"/>
          </a:solidFill>
        </p:grpSpPr>
        <p:pic>
          <p:nvPicPr>
            <p:cNvPr id="8" name="Picture 4" descr="C:\Documents and Settings\tspies\Local Settings\Temporary Internet Files\Content.IE5\UUPNHVKR\MC90010498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16864" y="1981200"/>
              <a:ext cx="1912662" cy="1882583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5153025" y="3484520"/>
              <a:ext cx="266700" cy="2571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52850" y="3532145"/>
              <a:ext cx="266700" cy="2571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16379338">
              <a:off x="3014595" y="2836570"/>
              <a:ext cx="766455" cy="398659"/>
            </a:xfrm>
            <a:custGeom>
              <a:avLst/>
              <a:gdLst>
                <a:gd name="connsiteX0" fmla="*/ 4762 w 935831"/>
                <a:gd name="connsiteY0" fmla="*/ 254794 h 778669"/>
                <a:gd name="connsiteX1" fmla="*/ 147637 w 935831"/>
                <a:gd name="connsiteY1" fmla="*/ 273844 h 778669"/>
                <a:gd name="connsiteX2" fmla="*/ 233362 w 935831"/>
                <a:gd name="connsiteY2" fmla="*/ 297656 h 778669"/>
                <a:gd name="connsiteX3" fmla="*/ 376237 w 935831"/>
                <a:gd name="connsiteY3" fmla="*/ 359569 h 778669"/>
                <a:gd name="connsiteX4" fmla="*/ 490537 w 935831"/>
                <a:gd name="connsiteY4" fmla="*/ 388144 h 778669"/>
                <a:gd name="connsiteX5" fmla="*/ 609599 w 935831"/>
                <a:gd name="connsiteY5" fmla="*/ 388144 h 778669"/>
                <a:gd name="connsiteX6" fmla="*/ 657224 w 935831"/>
                <a:gd name="connsiteY6" fmla="*/ 354806 h 778669"/>
                <a:gd name="connsiteX7" fmla="*/ 661987 w 935831"/>
                <a:gd name="connsiteY7" fmla="*/ 221456 h 778669"/>
                <a:gd name="connsiteX8" fmla="*/ 695324 w 935831"/>
                <a:gd name="connsiteY8" fmla="*/ 92869 h 778669"/>
                <a:gd name="connsiteX9" fmla="*/ 757237 w 935831"/>
                <a:gd name="connsiteY9" fmla="*/ 11906 h 778669"/>
                <a:gd name="connsiteX10" fmla="*/ 757237 w 935831"/>
                <a:gd name="connsiteY10" fmla="*/ 21431 h 778669"/>
                <a:gd name="connsiteX11" fmla="*/ 742949 w 935831"/>
                <a:gd name="connsiteY11" fmla="*/ 111919 h 778669"/>
                <a:gd name="connsiteX12" fmla="*/ 719137 w 935831"/>
                <a:gd name="connsiteY12" fmla="*/ 211931 h 778669"/>
                <a:gd name="connsiteX13" fmla="*/ 700087 w 935831"/>
                <a:gd name="connsiteY13" fmla="*/ 307181 h 778669"/>
                <a:gd name="connsiteX14" fmla="*/ 704849 w 935831"/>
                <a:gd name="connsiteY14" fmla="*/ 369094 h 778669"/>
                <a:gd name="connsiteX15" fmla="*/ 738187 w 935831"/>
                <a:gd name="connsiteY15" fmla="*/ 383381 h 778669"/>
                <a:gd name="connsiteX16" fmla="*/ 790574 w 935831"/>
                <a:gd name="connsiteY16" fmla="*/ 397669 h 778669"/>
                <a:gd name="connsiteX17" fmla="*/ 814387 w 935831"/>
                <a:gd name="connsiteY17" fmla="*/ 340519 h 778669"/>
                <a:gd name="connsiteX18" fmla="*/ 852487 w 935831"/>
                <a:gd name="connsiteY18" fmla="*/ 311944 h 778669"/>
                <a:gd name="connsiteX19" fmla="*/ 890587 w 935831"/>
                <a:gd name="connsiteY19" fmla="*/ 326231 h 778669"/>
                <a:gd name="connsiteX20" fmla="*/ 928687 w 935831"/>
                <a:gd name="connsiteY20" fmla="*/ 359569 h 778669"/>
                <a:gd name="connsiteX21" fmla="*/ 933449 w 935831"/>
                <a:gd name="connsiteY21" fmla="*/ 421481 h 778669"/>
                <a:gd name="connsiteX22" fmla="*/ 914399 w 935831"/>
                <a:gd name="connsiteY22" fmla="*/ 464344 h 778669"/>
                <a:gd name="connsiteX23" fmla="*/ 885824 w 935831"/>
                <a:gd name="connsiteY23" fmla="*/ 492919 h 778669"/>
                <a:gd name="connsiteX24" fmla="*/ 866774 w 935831"/>
                <a:gd name="connsiteY24" fmla="*/ 502444 h 778669"/>
                <a:gd name="connsiteX25" fmla="*/ 823912 w 935831"/>
                <a:gd name="connsiteY25" fmla="*/ 483394 h 778669"/>
                <a:gd name="connsiteX26" fmla="*/ 795337 w 935831"/>
                <a:gd name="connsiteY26" fmla="*/ 454819 h 778669"/>
                <a:gd name="connsiteX27" fmla="*/ 747712 w 935831"/>
                <a:gd name="connsiteY27" fmla="*/ 464344 h 778669"/>
                <a:gd name="connsiteX28" fmla="*/ 728662 w 935831"/>
                <a:gd name="connsiteY28" fmla="*/ 478631 h 778669"/>
                <a:gd name="connsiteX29" fmla="*/ 790574 w 935831"/>
                <a:gd name="connsiteY29" fmla="*/ 645319 h 778669"/>
                <a:gd name="connsiteX30" fmla="*/ 804862 w 935831"/>
                <a:gd name="connsiteY30" fmla="*/ 697706 h 778669"/>
                <a:gd name="connsiteX31" fmla="*/ 800099 w 935831"/>
                <a:gd name="connsiteY31" fmla="*/ 769144 h 778669"/>
                <a:gd name="connsiteX32" fmla="*/ 785812 w 935831"/>
                <a:gd name="connsiteY32" fmla="*/ 754856 h 778669"/>
                <a:gd name="connsiteX33" fmla="*/ 733424 w 935831"/>
                <a:gd name="connsiteY33" fmla="*/ 678656 h 778669"/>
                <a:gd name="connsiteX34" fmla="*/ 676274 w 935831"/>
                <a:gd name="connsiteY34" fmla="*/ 573881 h 778669"/>
                <a:gd name="connsiteX35" fmla="*/ 657224 w 935831"/>
                <a:gd name="connsiteY35" fmla="*/ 488156 h 778669"/>
                <a:gd name="connsiteX36" fmla="*/ 581024 w 935831"/>
                <a:gd name="connsiteY36" fmla="*/ 511969 h 778669"/>
                <a:gd name="connsiteX37" fmla="*/ 509587 w 935831"/>
                <a:gd name="connsiteY37" fmla="*/ 516731 h 778669"/>
                <a:gd name="connsiteX38" fmla="*/ 442912 w 935831"/>
                <a:gd name="connsiteY38" fmla="*/ 531019 h 778669"/>
                <a:gd name="connsiteX39" fmla="*/ 309562 w 935831"/>
                <a:gd name="connsiteY39" fmla="*/ 550069 h 778669"/>
                <a:gd name="connsiteX40" fmla="*/ 190499 w 935831"/>
                <a:gd name="connsiteY40" fmla="*/ 602456 h 778669"/>
                <a:gd name="connsiteX41" fmla="*/ 114299 w 935831"/>
                <a:gd name="connsiteY41" fmla="*/ 626269 h 778669"/>
                <a:gd name="connsiteX42" fmla="*/ 76199 w 935831"/>
                <a:gd name="connsiteY42" fmla="*/ 650081 h 778669"/>
                <a:gd name="connsiteX43" fmla="*/ 76199 w 935831"/>
                <a:gd name="connsiteY43" fmla="*/ 631031 h 778669"/>
                <a:gd name="connsiteX44" fmla="*/ 123824 w 935831"/>
                <a:gd name="connsiteY44" fmla="*/ 569119 h 778669"/>
                <a:gd name="connsiteX45" fmla="*/ 214312 w 935831"/>
                <a:gd name="connsiteY45" fmla="*/ 516731 h 778669"/>
                <a:gd name="connsiteX46" fmla="*/ 300037 w 935831"/>
                <a:gd name="connsiteY46" fmla="*/ 492919 h 778669"/>
                <a:gd name="connsiteX47" fmla="*/ 366712 w 935831"/>
                <a:gd name="connsiteY47" fmla="*/ 469106 h 778669"/>
                <a:gd name="connsiteX48" fmla="*/ 380999 w 935831"/>
                <a:gd name="connsiteY48" fmla="*/ 454819 h 778669"/>
                <a:gd name="connsiteX49" fmla="*/ 328612 w 935831"/>
                <a:gd name="connsiteY49" fmla="*/ 421481 h 778669"/>
                <a:gd name="connsiteX50" fmla="*/ 223837 w 935831"/>
                <a:gd name="connsiteY50" fmla="*/ 364331 h 778669"/>
                <a:gd name="connsiteX51" fmla="*/ 119062 w 935831"/>
                <a:gd name="connsiteY51" fmla="*/ 321469 h 778669"/>
                <a:gd name="connsiteX52" fmla="*/ 4762 w 935831"/>
                <a:gd name="connsiteY52" fmla="*/ 254794 h 7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35831" h="778669">
                  <a:moveTo>
                    <a:pt x="4762" y="254794"/>
                  </a:moveTo>
                  <a:cubicBezTo>
                    <a:pt x="9525" y="246857"/>
                    <a:pt x="109537" y="266700"/>
                    <a:pt x="147637" y="273844"/>
                  </a:cubicBezTo>
                  <a:cubicBezTo>
                    <a:pt x="185737" y="280988"/>
                    <a:pt x="195262" y="283369"/>
                    <a:pt x="233362" y="297656"/>
                  </a:cubicBezTo>
                  <a:cubicBezTo>
                    <a:pt x="271462" y="311943"/>
                    <a:pt x="333375" y="344488"/>
                    <a:pt x="376237" y="359569"/>
                  </a:cubicBezTo>
                  <a:cubicBezTo>
                    <a:pt x="419099" y="374650"/>
                    <a:pt x="451643" y="383382"/>
                    <a:pt x="490537" y="388144"/>
                  </a:cubicBezTo>
                  <a:cubicBezTo>
                    <a:pt x="529431" y="392906"/>
                    <a:pt x="581818" y="393700"/>
                    <a:pt x="609599" y="388144"/>
                  </a:cubicBezTo>
                  <a:cubicBezTo>
                    <a:pt x="637380" y="382588"/>
                    <a:pt x="648493" y="382587"/>
                    <a:pt x="657224" y="354806"/>
                  </a:cubicBezTo>
                  <a:cubicBezTo>
                    <a:pt x="665955" y="327025"/>
                    <a:pt x="655637" y="265112"/>
                    <a:pt x="661987" y="221456"/>
                  </a:cubicBezTo>
                  <a:cubicBezTo>
                    <a:pt x="668337" y="177800"/>
                    <a:pt x="679449" y="127794"/>
                    <a:pt x="695324" y="92869"/>
                  </a:cubicBezTo>
                  <a:cubicBezTo>
                    <a:pt x="711199" y="57944"/>
                    <a:pt x="746918" y="23812"/>
                    <a:pt x="757237" y="11906"/>
                  </a:cubicBezTo>
                  <a:cubicBezTo>
                    <a:pt x="767556" y="0"/>
                    <a:pt x="759618" y="4762"/>
                    <a:pt x="757237" y="21431"/>
                  </a:cubicBezTo>
                  <a:cubicBezTo>
                    <a:pt x="754856" y="38100"/>
                    <a:pt x="749299" y="80169"/>
                    <a:pt x="742949" y="111919"/>
                  </a:cubicBezTo>
                  <a:cubicBezTo>
                    <a:pt x="736599" y="143669"/>
                    <a:pt x="726281" y="179387"/>
                    <a:pt x="719137" y="211931"/>
                  </a:cubicBezTo>
                  <a:cubicBezTo>
                    <a:pt x="711993" y="244475"/>
                    <a:pt x="702468" y="280987"/>
                    <a:pt x="700087" y="307181"/>
                  </a:cubicBezTo>
                  <a:cubicBezTo>
                    <a:pt x="697706" y="333375"/>
                    <a:pt x="698499" y="356394"/>
                    <a:pt x="704849" y="369094"/>
                  </a:cubicBezTo>
                  <a:cubicBezTo>
                    <a:pt x="711199" y="381794"/>
                    <a:pt x="723899" y="378618"/>
                    <a:pt x="738187" y="383381"/>
                  </a:cubicBezTo>
                  <a:cubicBezTo>
                    <a:pt x="752475" y="388144"/>
                    <a:pt x="777874" y="404813"/>
                    <a:pt x="790574" y="397669"/>
                  </a:cubicBezTo>
                  <a:cubicBezTo>
                    <a:pt x="803274" y="390525"/>
                    <a:pt x="804068" y="354806"/>
                    <a:pt x="814387" y="340519"/>
                  </a:cubicBezTo>
                  <a:cubicBezTo>
                    <a:pt x="824706" y="326232"/>
                    <a:pt x="839787" y="314325"/>
                    <a:pt x="852487" y="311944"/>
                  </a:cubicBezTo>
                  <a:cubicBezTo>
                    <a:pt x="865187" y="309563"/>
                    <a:pt x="877887" y="318294"/>
                    <a:pt x="890587" y="326231"/>
                  </a:cubicBezTo>
                  <a:cubicBezTo>
                    <a:pt x="903287" y="334168"/>
                    <a:pt x="921543" y="343694"/>
                    <a:pt x="928687" y="359569"/>
                  </a:cubicBezTo>
                  <a:cubicBezTo>
                    <a:pt x="935831" y="375444"/>
                    <a:pt x="935830" y="404019"/>
                    <a:pt x="933449" y="421481"/>
                  </a:cubicBezTo>
                  <a:cubicBezTo>
                    <a:pt x="931068" y="438943"/>
                    <a:pt x="922336" y="452438"/>
                    <a:pt x="914399" y="464344"/>
                  </a:cubicBezTo>
                  <a:cubicBezTo>
                    <a:pt x="906462" y="476250"/>
                    <a:pt x="893761" y="486569"/>
                    <a:pt x="885824" y="492919"/>
                  </a:cubicBezTo>
                  <a:cubicBezTo>
                    <a:pt x="877887" y="499269"/>
                    <a:pt x="877093" y="504032"/>
                    <a:pt x="866774" y="502444"/>
                  </a:cubicBezTo>
                  <a:cubicBezTo>
                    <a:pt x="856455" y="500857"/>
                    <a:pt x="835818" y="491331"/>
                    <a:pt x="823912" y="483394"/>
                  </a:cubicBezTo>
                  <a:cubicBezTo>
                    <a:pt x="812006" y="475457"/>
                    <a:pt x="808037" y="457994"/>
                    <a:pt x="795337" y="454819"/>
                  </a:cubicBezTo>
                  <a:cubicBezTo>
                    <a:pt x="782637" y="451644"/>
                    <a:pt x="758824" y="460375"/>
                    <a:pt x="747712" y="464344"/>
                  </a:cubicBezTo>
                  <a:cubicBezTo>
                    <a:pt x="736600" y="468313"/>
                    <a:pt x="721518" y="448469"/>
                    <a:pt x="728662" y="478631"/>
                  </a:cubicBezTo>
                  <a:cubicBezTo>
                    <a:pt x="735806" y="508793"/>
                    <a:pt x="777874" y="608807"/>
                    <a:pt x="790574" y="645319"/>
                  </a:cubicBezTo>
                  <a:cubicBezTo>
                    <a:pt x="803274" y="681832"/>
                    <a:pt x="803275" y="677069"/>
                    <a:pt x="804862" y="697706"/>
                  </a:cubicBezTo>
                  <a:cubicBezTo>
                    <a:pt x="806449" y="718343"/>
                    <a:pt x="803274" y="759619"/>
                    <a:pt x="800099" y="769144"/>
                  </a:cubicBezTo>
                  <a:cubicBezTo>
                    <a:pt x="796924" y="778669"/>
                    <a:pt x="796925" y="769937"/>
                    <a:pt x="785812" y="754856"/>
                  </a:cubicBezTo>
                  <a:cubicBezTo>
                    <a:pt x="774699" y="739775"/>
                    <a:pt x="751680" y="708819"/>
                    <a:pt x="733424" y="678656"/>
                  </a:cubicBezTo>
                  <a:cubicBezTo>
                    <a:pt x="715168" y="648493"/>
                    <a:pt x="688974" y="605631"/>
                    <a:pt x="676274" y="573881"/>
                  </a:cubicBezTo>
                  <a:cubicBezTo>
                    <a:pt x="663574" y="542131"/>
                    <a:pt x="673099" y="498475"/>
                    <a:pt x="657224" y="488156"/>
                  </a:cubicBezTo>
                  <a:cubicBezTo>
                    <a:pt x="641349" y="477837"/>
                    <a:pt x="605630" y="507207"/>
                    <a:pt x="581024" y="511969"/>
                  </a:cubicBezTo>
                  <a:cubicBezTo>
                    <a:pt x="556418" y="516731"/>
                    <a:pt x="532606" y="513556"/>
                    <a:pt x="509587" y="516731"/>
                  </a:cubicBezTo>
                  <a:cubicBezTo>
                    <a:pt x="486568" y="519906"/>
                    <a:pt x="476250" y="525463"/>
                    <a:pt x="442912" y="531019"/>
                  </a:cubicBezTo>
                  <a:cubicBezTo>
                    <a:pt x="409575" y="536575"/>
                    <a:pt x="351631" y="538163"/>
                    <a:pt x="309562" y="550069"/>
                  </a:cubicBezTo>
                  <a:cubicBezTo>
                    <a:pt x="267493" y="561975"/>
                    <a:pt x="223043" y="589756"/>
                    <a:pt x="190499" y="602456"/>
                  </a:cubicBezTo>
                  <a:cubicBezTo>
                    <a:pt x="157955" y="615156"/>
                    <a:pt x="133349" y="618332"/>
                    <a:pt x="114299" y="626269"/>
                  </a:cubicBezTo>
                  <a:cubicBezTo>
                    <a:pt x="95249" y="634206"/>
                    <a:pt x="82549" y="649287"/>
                    <a:pt x="76199" y="650081"/>
                  </a:cubicBezTo>
                  <a:cubicBezTo>
                    <a:pt x="69849" y="650875"/>
                    <a:pt x="68262" y="644525"/>
                    <a:pt x="76199" y="631031"/>
                  </a:cubicBezTo>
                  <a:cubicBezTo>
                    <a:pt x="84136" y="617537"/>
                    <a:pt x="100805" y="588169"/>
                    <a:pt x="123824" y="569119"/>
                  </a:cubicBezTo>
                  <a:cubicBezTo>
                    <a:pt x="146843" y="550069"/>
                    <a:pt x="184943" y="529431"/>
                    <a:pt x="214312" y="516731"/>
                  </a:cubicBezTo>
                  <a:cubicBezTo>
                    <a:pt x="243681" y="504031"/>
                    <a:pt x="274637" y="500856"/>
                    <a:pt x="300037" y="492919"/>
                  </a:cubicBezTo>
                  <a:cubicBezTo>
                    <a:pt x="325437" y="484982"/>
                    <a:pt x="353218" y="475456"/>
                    <a:pt x="366712" y="469106"/>
                  </a:cubicBezTo>
                  <a:cubicBezTo>
                    <a:pt x="380206" y="462756"/>
                    <a:pt x="387349" y="462756"/>
                    <a:pt x="380999" y="454819"/>
                  </a:cubicBezTo>
                  <a:cubicBezTo>
                    <a:pt x="374649" y="446882"/>
                    <a:pt x="354806" y="436562"/>
                    <a:pt x="328612" y="421481"/>
                  </a:cubicBezTo>
                  <a:cubicBezTo>
                    <a:pt x="302418" y="406400"/>
                    <a:pt x="258762" y="381000"/>
                    <a:pt x="223837" y="364331"/>
                  </a:cubicBezTo>
                  <a:cubicBezTo>
                    <a:pt x="188912" y="347662"/>
                    <a:pt x="150018" y="335757"/>
                    <a:pt x="119062" y="321469"/>
                  </a:cubicBezTo>
                  <a:cubicBezTo>
                    <a:pt x="88106" y="307182"/>
                    <a:pt x="0" y="262732"/>
                    <a:pt x="4762" y="25479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16379338">
              <a:off x="5365339" y="2836568"/>
              <a:ext cx="766455" cy="398659"/>
            </a:xfrm>
            <a:custGeom>
              <a:avLst/>
              <a:gdLst>
                <a:gd name="connsiteX0" fmla="*/ 4762 w 935831"/>
                <a:gd name="connsiteY0" fmla="*/ 254794 h 778669"/>
                <a:gd name="connsiteX1" fmla="*/ 147637 w 935831"/>
                <a:gd name="connsiteY1" fmla="*/ 273844 h 778669"/>
                <a:gd name="connsiteX2" fmla="*/ 233362 w 935831"/>
                <a:gd name="connsiteY2" fmla="*/ 297656 h 778669"/>
                <a:gd name="connsiteX3" fmla="*/ 376237 w 935831"/>
                <a:gd name="connsiteY3" fmla="*/ 359569 h 778669"/>
                <a:gd name="connsiteX4" fmla="*/ 490537 w 935831"/>
                <a:gd name="connsiteY4" fmla="*/ 388144 h 778669"/>
                <a:gd name="connsiteX5" fmla="*/ 609599 w 935831"/>
                <a:gd name="connsiteY5" fmla="*/ 388144 h 778669"/>
                <a:gd name="connsiteX6" fmla="*/ 657224 w 935831"/>
                <a:gd name="connsiteY6" fmla="*/ 354806 h 778669"/>
                <a:gd name="connsiteX7" fmla="*/ 661987 w 935831"/>
                <a:gd name="connsiteY7" fmla="*/ 221456 h 778669"/>
                <a:gd name="connsiteX8" fmla="*/ 695324 w 935831"/>
                <a:gd name="connsiteY8" fmla="*/ 92869 h 778669"/>
                <a:gd name="connsiteX9" fmla="*/ 757237 w 935831"/>
                <a:gd name="connsiteY9" fmla="*/ 11906 h 778669"/>
                <a:gd name="connsiteX10" fmla="*/ 757237 w 935831"/>
                <a:gd name="connsiteY10" fmla="*/ 21431 h 778669"/>
                <a:gd name="connsiteX11" fmla="*/ 742949 w 935831"/>
                <a:gd name="connsiteY11" fmla="*/ 111919 h 778669"/>
                <a:gd name="connsiteX12" fmla="*/ 719137 w 935831"/>
                <a:gd name="connsiteY12" fmla="*/ 211931 h 778669"/>
                <a:gd name="connsiteX13" fmla="*/ 700087 w 935831"/>
                <a:gd name="connsiteY13" fmla="*/ 307181 h 778669"/>
                <a:gd name="connsiteX14" fmla="*/ 704849 w 935831"/>
                <a:gd name="connsiteY14" fmla="*/ 369094 h 778669"/>
                <a:gd name="connsiteX15" fmla="*/ 738187 w 935831"/>
                <a:gd name="connsiteY15" fmla="*/ 383381 h 778669"/>
                <a:gd name="connsiteX16" fmla="*/ 790574 w 935831"/>
                <a:gd name="connsiteY16" fmla="*/ 397669 h 778669"/>
                <a:gd name="connsiteX17" fmla="*/ 814387 w 935831"/>
                <a:gd name="connsiteY17" fmla="*/ 340519 h 778669"/>
                <a:gd name="connsiteX18" fmla="*/ 852487 w 935831"/>
                <a:gd name="connsiteY18" fmla="*/ 311944 h 778669"/>
                <a:gd name="connsiteX19" fmla="*/ 890587 w 935831"/>
                <a:gd name="connsiteY19" fmla="*/ 326231 h 778669"/>
                <a:gd name="connsiteX20" fmla="*/ 928687 w 935831"/>
                <a:gd name="connsiteY20" fmla="*/ 359569 h 778669"/>
                <a:gd name="connsiteX21" fmla="*/ 933449 w 935831"/>
                <a:gd name="connsiteY21" fmla="*/ 421481 h 778669"/>
                <a:gd name="connsiteX22" fmla="*/ 914399 w 935831"/>
                <a:gd name="connsiteY22" fmla="*/ 464344 h 778669"/>
                <a:gd name="connsiteX23" fmla="*/ 885824 w 935831"/>
                <a:gd name="connsiteY23" fmla="*/ 492919 h 778669"/>
                <a:gd name="connsiteX24" fmla="*/ 866774 w 935831"/>
                <a:gd name="connsiteY24" fmla="*/ 502444 h 778669"/>
                <a:gd name="connsiteX25" fmla="*/ 823912 w 935831"/>
                <a:gd name="connsiteY25" fmla="*/ 483394 h 778669"/>
                <a:gd name="connsiteX26" fmla="*/ 795337 w 935831"/>
                <a:gd name="connsiteY26" fmla="*/ 454819 h 778669"/>
                <a:gd name="connsiteX27" fmla="*/ 747712 w 935831"/>
                <a:gd name="connsiteY27" fmla="*/ 464344 h 778669"/>
                <a:gd name="connsiteX28" fmla="*/ 728662 w 935831"/>
                <a:gd name="connsiteY28" fmla="*/ 478631 h 778669"/>
                <a:gd name="connsiteX29" fmla="*/ 790574 w 935831"/>
                <a:gd name="connsiteY29" fmla="*/ 645319 h 778669"/>
                <a:gd name="connsiteX30" fmla="*/ 804862 w 935831"/>
                <a:gd name="connsiteY30" fmla="*/ 697706 h 778669"/>
                <a:gd name="connsiteX31" fmla="*/ 800099 w 935831"/>
                <a:gd name="connsiteY31" fmla="*/ 769144 h 778669"/>
                <a:gd name="connsiteX32" fmla="*/ 785812 w 935831"/>
                <a:gd name="connsiteY32" fmla="*/ 754856 h 778669"/>
                <a:gd name="connsiteX33" fmla="*/ 733424 w 935831"/>
                <a:gd name="connsiteY33" fmla="*/ 678656 h 778669"/>
                <a:gd name="connsiteX34" fmla="*/ 676274 w 935831"/>
                <a:gd name="connsiteY34" fmla="*/ 573881 h 778669"/>
                <a:gd name="connsiteX35" fmla="*/ 657224 w 935831"/>
                <a:gd name="connsiteY35" fmla="*/ 488156 h 778669"/>
                <a:gd name="connsiteX36" fmla="*/ 581024 w 935831"/>
                <a:gd name="connsiteY36" fmla="*/ 511969 h 778669"/>
                <a:gd name="connsiteX37" fmla="*/ 509587 w 935831"/>
                <a:gd name="connsiteY37" fmla="*/ 516731 h 778669"/>
                <a:gd name="connsiteX38" fmla="*/ 442912 w 935831"/>
                <a:gd name="connsiteY38" fmla="*/ 531019 h 778669"/>
                <a:gd name="connsiteX39" fmla="*/ 309562 w 935831"/>
                <a:gd name="connsiteY39" fmla="*/ 550069 h 778669"/>
                <a:gd name="connsiteX40" fmla="*/ 190499 w 935831"/>
                <a:gd name="connsiteY40" fmla="*/ 602456 h 778669"/>
                <a:gd name="connsiteX41" fmla="*/ 114299 w 935831"/>
                <a:gd name="connsiteY41" fmla="*/ 626269 h 778669"/>
                <a:gd name="connsiteX42" fmla="*/ 76199 w 935831"/>
                <a:gd name="connsiteY42" fmla="*/ 650081 h 778669"/>
                <a:gd name="connsiteX43" fmla="*/ 76199 w 935831"/>
                <a:gd name="connsiteY43" fmla="*/ 631031 h 778669"/>
                <a:gd name="connsiteX44" fmla="*/ 123824 w 935831"/>
                <a:gd name="connsiteY44" fmla="*/ 569119 h 778669"/>
                <a:gd name="connsiteX45" fmla="*/ 214312 w 935831"/>
                <a:gd name="connsiteY45" fmla="*/ 516731 h 778669"/>
                <a:gd name="connsiteX46" fmla="*/ 300037 w 935831"/>
                <a:gd name="connsiteY46" fmla="*/ 492919 h 778669"/>
                <a:gd name="connsiteX47" fmla="*/ 366712 w 935831"/>
                <a:gd name="connsiteY47" fmla="*/ 469106 h 778669"/>
                <a:gd name="connsiteX48" fmla="*/ 380999 w 935831"/>
                <a:gd name="connsiteY48" fmla="*/ 454819 h 778669"/>
                <a:gd name="connsiteX49" fmla="*/ 328612 w 935831"/>
                <a:gd name="connsiteY49" fmla="*/ 421481 h 778669"/>
                <a:gd name="connsiteX50" fmla="*/ 223837 w 935831"/>
                <a:gd name="connsiteY50" fmla="*/ 364331 h 778669"/>
                <a:gd name="connsiteX51" fmla="*/ 119062 w 935831"/>
                <a:gd name="connsiteY51" fmla="*/ 321469 h 778669"/>
                <a:gd name="connsiteX52" fmla="*/ 4762 w 935831"/>
                <a:gd name="connsiteY52" fmla="*/ 254794 h 7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35831" h="778669">
                  <a:moveTo>
                    <a:pt x="4762" y="254794"/>
                  </a:moveTo>
                  <a:cubicBezTo>
                    <a:pt x="9525" y="246857"/>
                    <a:pt x="109537" y="266700"/>
                    <a:pt x="147637" y="273844"/>
                  </a:cubicBezTo>
                  <a:cubicBezTo>
                    <a:pt x="185737" y="280988"/>
                    <a:pt x="195262" y="283369"/>
                    <a:pt x="233362" y="297656"/>
                  </a:cubicBezTo>
                  <a:cubicBezTo>
                    <a:pt x="271462" y="311943"/>
                    <a:pt x="333375" y="344488"/>
                    <a:pt x="376237" y="359569"/>
                  </a:cubicBezTo>
                  <a:cubicBezTo>
                    <a:pt x="419099" y="374650"/>
                    <a:pt x="451643" y="383382"/>
                    <a:pt x="490537" y="388144"/>
                  </a:cubicBezTo>
                  <a:cubicBezTo>
                    <a:pt x="529431" y="392906"/>
                    <a:pt x="581818" y="393700"/>
                    <a:pt x="609599" y="388144"/>
                  </a:cubicBezTo>
                  <a:cubicBezTo>
                    <a:pt x="637380" y="382588"/>
                    <a:pt x="648493" y="382587"/>
                    <a:pt x="657224" y="354806"/>
                  </a:cubicBezTo>
                  <a:cubicBezTo>
                    <a:pt x="665955" y="327025"/>
                    <a:pt x="655637" y="265112"/>
                    <a:pt x="661987" y="221456"/>
                  </a:cubicBezTo>
                  <a:cubicBezTo>
                    <a:pt x="668337" y="177800"/>
                    <a:pt x="679449" y="127794"/>
                    <a:pt x="695324" y="92869"/>
                  </a:cubicBezTo>
                  <a:cubicBezTo>
                    <a:pt x="711199" y="57944"/>
                    <a:pt x="746918" y="23812"/>
                    <a:pt x="757237" y="11906"/>
                  </a:cubicBezTo>
                  <a:cubicBezTo>
                    <a:pt x="767556" y="0"/>
                    <a:pt x="759618" y="4762"/>
                    <a:pt x="757237" y="21431"/>
                  </a:cubicBezTo>
                  <a:cubicBezTo>
                    <a:pt x="754856" y="38100"/>
                    <a:pt x="749299" y="80169"/>
                    <a:pt x="742949" y="111919"/>
                  </a:cubicBezTo>
                  <a:cubicBezTo>
                    <a:pt x="736599" y="143669"/>
                    <a:pt x="726281" y="179387"/>
                    <a:pt x="719137" y="211931"/>
                  </a:cubicBezTo>
                  <a:cubicBezTo>
                    <a:pt x="711993" y="244475"/>
                    <a:pt x="702468" y="280987"/>
                    <a:pt x="700087" y="307181"/>
                  </a:cubicBezTo>
                  <a:cubicBezTo>
                    <a:pt x="697706" y="333375"/>
                    <a:pt x="698499" y="356394"/>
                    <a:pt x="704849" y="369094"/>
                  </a:cubicBezTo>
                  <a:cubicBezTo>
                    <a:pt x="711199" y="381794"/>
                    <a:pt x="723899" y="378618"/>
                    <a:pt x="738187" y="383381"/>
                  </a:cubicBezTo>
                  <a:cubicBezTo>
                    <a:pt x="752475" y="388144"/>
                    <a:pt x="777874" y="404813"/>
                    <a:pt x="790574" y="397669"/>
                  </a:cubicBezTo>
                  <a:cubicBezTo>
                    <a:pt x="803274" y="390525"/>
                    <a:pt x="804068" y="354806"/>
                    <a:pt x="814387" y="340519"/>
                  </a:cubicBezTo>
                  <a:cubicBezTo>
                    <a:pt x="824706" y="326232"/>
                    <a:pt x="839787" y="314325"/>
                    <a:pt x="852487" y="311944"/>
                  </a:cubicBezTo>
                  <a:cubicBezTo>
                    <a:pt x="865187" y="309563"/>
                    <a:pt x="877887" y="318294"/>
                    <a:pt x="890587" y="326231"/>
                  </a:cubicBezTo>
                  <a:cubicBezTo>
                    <a:pt x="903287" y="334168"/>
                    <a:pt x="921543" y="343694"/>
                    <a:pt x="928687" y="359569"/>
                  </a:cubicBezTo>
                  <a:cubicBezTo>
                    <a:pt x="935831" y="375444"/>
                    <a:pt x="935830" y="404019"/>
                    <a:pt x="933449" y="421481"/>
                  </a:cubicBezTo>
                  <a:cubicBezTo>
                    <a:pt x="931068" y="438943"/>
                    <a:pt x="922336" y="452438"/>
                    <a:pt x="914399" y="464344"/>
                  </a:cubicBezTo>
                  <a:cubicBezTo>
                    <a:pt x="906462" y="476250"/>
                    <a:pt x="893761" y="486569"/>
                    <a:pt x="885824" y="492919"/>
                  </a:cubicBezTo>
                  <a:cubicBezTo>
                    <a:pt x="877887" y="499269"/>
                    <a:pt x="877093" y="504032"/>
                    <a:pt x="866774" y="502444"/>
                  </a:cubicBezTo>
                  <a:cubicBezTo>
                    <a:pt x="856455" y="500857"/>
                    <a:pt x="835818" y="491331"/>
                    <a:pt x="823912" y="483394"/>
                  </a:cubicBezTo>
                  <a:cubicBezTo>
                    <a:pt x="812006" y="475457"/>
                    <a:pt x="808037" y="457994"/>
                    <a:pt x="795337" y="454819"/>
                  </a:cubicBezTo>
                  <a:cubicBezTo>
                    <a:pt x="782637" y="451644"/>
                    <a:pt x="758824" y="460375"/>
                    <a:pt x="747712" y="464344"/>
                  </a:cubicBezTo>
                  <a:cubicBezTo>
                    <a:pt x="736600" y="468313"/>
                    <a:pt x="721518" y="448469"/>
                    <a:pt x="728662" y="478631"/>
                  </a:cubicBezTo>
                  <a:cubicBezTo>
                    <a:pt x="735806" y="508793"/>
                    <a:pt x="777874" y="608807"/>
                    <a:pt x="790574" y="645319"/>
                  </a:cubicBezTo>
                  <a:cubicBezTo>
                    <a:pt x="803274" y="681832"/>
                    <a:pt x="803275" y="677069"/>
                    <a:pt x="804862" y="697706"/>
                  </a:cubicBezTo>
                  <a:cubicBezTo>
                    <a:pt x="806449" y="718343"/>
                    <a:pt x="803274" y="759619"/>
                    <a:pt x="800099" y="769144"/>
                  </a:cubicBezTo>
                  <a:cubicBezTo>
                    <a:pt x="796924" y="778669"/>
                    <a:pt x="796925" y="769937"/>
                    <a:pt x="785812" y="754856"/>
                  </a:cubicBezTo>
                  <a:cubicBezTo>
                    <a:pt x="774699" y="739775"/>
                    <a:pt x="751680" y="708819"/>
                    <a:pt x="733424" y="678656"/>
                  </a:cubicBezTo>
                  <a:cubicBezTo>
                    <a:pt x="715168" y="648493"/>
                    <a:pt x="688974" y="605631"/>
                    <a:pt x="676274" y="573881"/>
                  </a:cubicBezTo>
                  <a:cubicBezTo>
                    <a:pt x="663574" y="542131"/>
                    <a:pt x="673099" y="498475"/>
                    <a:pt x="657224" y="488156"/>
                  </a:cubicBezTo>
                  <a:cubicBezTo>
                    <a:pt x="641349" y="477837"/>
                    <a:pt x="605630" y="507207"/>
                    <a:pt x="581024" y="511969"/>
                  </a:cubicBezTo>
                  <a:cubicBezTo>
                    <a:pt x="556418" y="516731"/>
                    <a:pt x="532606" y="513556"/>
                    <a:pt x="509587" y="516731"/>
                  </a:cubicBezTo>
                  <a:cubicBezTo>
                    <a:pt x="486568" y="519906"/>
                    <a:pt x="476250" y="525463"/>
                    <a:pt x="442912" y="531019"/>
                  </a:cubicBezTo>
                  <a:cubicBezTo>
                    <a:pt x="409575" y="536575"/>
                    <a:pt x="351631" y="538163"/>
                    <a:pt x="309562" y="550069"/>
                  </a:cubicBezTo>
                  <a:cubicBezTo>
                    <a:pt x="267493" y="561975"/>
                    <a:pt x="223043" y="589756"/>
                    <a:pt x="190499" y="602456"/>
                  </a:cubicBezTo>
                  <a:cubicBezTo>
                    <a:pt x="157955" y="615156"/>
                    <a:pt x="133349" y="618332"/>
                    <a:pt x="114299" y="626269"/>
                  </a:cubicBezTo>
                  <a:cubicBezTo>
                    <a:pt x="95249" y="634206"/>
                    <a:pt x="82549" y="649287"/>
                    <a:pt x="76199" y="650081"/>
                  </a:cubicBezTo>
                  <a:cubicBezTo>
                    <a:pt x="69849" y="650875"/>
                    <a:pt x="68262" y="644525"/>
                    <a:pt x="76199" y="631031"/>
                  </a:cubicBezTo>
                  <a:cubicBezTo>
                    <a:pt x="84136" y="617537"/>
                    <a:pt x="100805" y="588169"/>
                    <a:pt x="123824" y="569119"/>
                  </a:cubicBezTo>
                  <a:cubicBezTo>
                    <a:pt x="146843" y="550069"/>
                    <a:pt x="184943" y="529431"/>
                    <a:pt x="214312" y="516731"/>
                  </a:cubicBezTo>
                  <a:cubicBezTo>
                    <a:pt x="243681" y="504031"/>
                    <a:pt x="274637" y="500856"/>
                    <a:pt x="300037" y="492919"/>
                  </a:cubicBezTo>
                  <a:cubicBezTo>
                    <a:pt x="325437" y="484982"/>
                    <a:pt x="353218" y="475456"/>
                    <a:pt x="366712" y="469106"/>
                  </a:cubicBezTo>
                  <a:cubicBezTo>
                    <a:pt x="380206" y="462756"/>
                    <a:pt x="387349" y="462756"/>
                    <a:pt x="380999" y="454819"/>
                  </a:cubicBezTo>
                  <a:cubicBezTo>
                    <a:pt x="374649" y="446882"/>
                    <a:pt x="354806" y="436562"/>
                    <a:pt x="328612" y="421481"/>
                  </a:cubicBezTo>
                  <a:cubicBezTo>
                    <a:pt x="302418" y="406400"/>
                    <a:pt x="258762" y="381000"/>
                    <a:pt x="223837" y="364331"/>
                  </a:cubicBezTo>
                  <a:cubicBezTo>
                    <a:pt x="188912" y="347662"/>
                    <a:pt x="150018" y="335757"/>
                    <a:pt x="119062" y="321469"/>
                  </a:cubicBezTo>
                  <a:cubicBezTo>
                    <a:pt x="88106" y="307182"/>
                    <a:pt x="0" y="262732"/>
                    <a:pt x="4762" y="25479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4340" name="Picture 4" descr="http://www.wildfirelessons.net/uploads/biscui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2443" y="4102409"/>
            <a:ext cx="3595741" cy="24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34658" y="236546"/>
            <a:ext cx="62996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An introduction to the</a:t>
            </a:r>
          </a:p>
          <a:p>
            <a:pPr algn="ctr"/>
            <a:r>
              <a:rPr lang="en-US" sz="3600" b="1" i="1" dirty="0" smtClean="0"/>
              <a:t>Forest People Fire Project  </a:t>
            </a:r>
          </a:p>
          <a:p>
            <a:pPr algn="ctr"/>
            <a:endParaRPr lang="en-US" sz="2800" b="1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30927" y="1396095"/>
            <a:ext cx="952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>
              <a:latin typeface="Comic Sans MS"/>
            </a:endParaRPr>
          </a:p>
          <a:p>
            <a:pPr algn="ctr"/>
            <a:r>
              <a:rPr lang="en-US" sz="3200" b="1" dirty="0" smtClean="0">
                <a:latin typeface="Comic Sans MS"/>
              </a:rPr>
              <a:t>FPF</a:t>
            </a:r>
            <a:endParaRPr lang="en-US" sz="3200" b="1" dirty="0">
              <a:latin typeface="Comic Sans MS"/>
            </a:endParaRPr>
          </a:p>
        </p:txBody>
      </p:sp>
      <p:pic>
        <p:nvPicPr>
          <p:cNvPr id="14" name="Picture 6" descr="http://www.nsf.gov/images/logos/nsf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9955" y="5606476"/>
            <a:ext cx="780622" cy="78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E:\emds2\SYSTEM\GRAPHICS\PNW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1908" y="6223532"/>
            <a:ext cx="578685" cy="57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upload.wikimedia.org/wikipedia/commons/4/46/Oregon_State_University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07319" y="5712524"/>
            <a:ext cx="627580" cy="66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upload.wikimedia.org/wikipedia/en/thumb/0/0d/USFS_Logo.svg/200px-USFS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22" y="5540550"/>
            <a:ext cx="609571" cy="6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FPF Envision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Fire Behavior (</a:t>
            </a:r>
            <a:r>
              <a:rPr lang="en-US" dirty="0" err="1" smtClean="0"/>
              <a:t>Flammap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Forest succession (VDDT)</a:t>
            </a:r>
          </a:p>
          <a:p>
            <a:r>
              <a:rPr lang="en-US" dirty="0" smtClean="0"/>
              <a:t>WUI Growth</a:t>
            </a:r>
          </a:p>
          <a:p>
            <a:r>
              <a:rPr lang="en-US" dirty="0" smtClean="0"/>
              <a:t>Management actions of different owners</a:t>
            </a:r>
          </a:p>
          <a:p>
            <a:r>
              <a:rPr lang="en-US" dirty="0" smtClean="0"/>
              <a:t>Effects of climate on fire</a:t>
            </a:r>
          </a:p>
          <a:p>
            <a:r>
              <a:rPr lang="en-US" dirty="0" smtClean="0"/>
              <a:t>Effects on wildlife habitat, wood, losses to fire, smoke, etc.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7" y="2063240"/>
            <a:ext cx="4243554" cy="266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5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5450035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00029"/>
              </p:ext>
            </p:extLst>
          </p:nvPr>
        </p:nvGraphicFramePr>
        <p:xfrm>
          <a:off x="678425" y="1757847"/>
          <a:ext cx="796412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angle 1"/>
          <p:cNvSpPr/>
          <p:nvPr/>
        </p:nvSpPr>
        <p:spPr>
          <a:xfrm>
            <a:off x="1130157" y="1684962"/>
            <a:ext cx="7099443" cy="121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82555" y="2797997"/>
            <a:ext cx="7099443" cy="121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2557" y="4010347"/>
            <a:ext cx="7099443" cy="121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2556" y="5222697"/>
            <a:ext cx="7099443" cy="121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2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51" y="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Wildfire Behavior in Envision</a:t>
            </a:r>
            <a:br>
              <a:rPr lang="en-US" sz="3200" b="1" dirty="0" smtClean="0"/>
            </a:br>
            <a:r>
              <a:rPr lang="en-US" sz="2400" dirty="0" smtClean="0"/>
              <a:t>Minimum Travel Time Method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149" y="810802"/>
            <a:ext cx="8229600" cy="4525963"/>
          </a:xfrm>
        </p:spPr>
        <p:txBody>
          <a:bodyPr>
            <a:normAutofit/>
          </a:bodyPr>
          <a:lstStyle/>
          <a:p>
            <a:endParaRPr lang="en-US" sz="2000" dirty="0" smtClean="0"/>
          </a:p>
        </p:txBody>
      </p:sp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35043" r="18803" b="12535"/>
          <a:stretch>
            <a:fillRect/>
          </a:stretch>
        </p:blipFill>
        <p:spPr>
          <a:xfrm>
            <a:off x="343000" y="1504307"/>
            <a:ext cx="2963845" cy="18944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33559" r="18692" b="12509"/>
          <a:stretch>
            <a:fillRect/>
          </a:stretch>
        </p:blipFill>
        <p:spPr>
          <a:xfrm>
            <a:off x="343000" y="3798424"/>
            <a:ext cx="2963844" cy="18785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deb21d33-827f-43b4-9734-57c9eef7ff18" descr="B9A86CAA-4613-4A75-8BA5-9AF53BFE8485@uoreg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66" y="1549045"/>
            <a:ext cx="5299632" cy="369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2349" y="5676991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Alan 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19" y="495864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Model Outputs (Story Lines) </a:t>
            </a:r>
            <a:br>
              <a:rPr lang="en-US" sz="4900" dirty="0" smtClean="0"/>
            </a:b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715723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64782928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013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 Analysis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0157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919536" y="1515441"/>
            <a:ext cx="3750068" cy="2455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90536" y="3768904"/>
            <a:ext cx="3750068" cy="2455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5451" y="3769328"/>
            <a:ext cx="3750068" cy="2455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05519" y="1422446"/>
            <a:ext cx="3750068" cy="2455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339047" y="-115336"/>
            <a:ext cx="8229600" cy="1143000"/>
          </a:xfrm>
        </p:spPr>
        <p:txBody>
          <a:bodyPr/>
          <a:lstStyle/>
          <a:p>
            <a:r>
              <a:rPr lang="en-US" dirty="0" smtClean="0"/>
              <a:t>Examples of Possible Scenarios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653001"/>
              </p:ext>
            </p:extLst>
          </p:nvPr>
        </p:nvGraphicFramePr>
        <p:xfrm>
          <a:off x="420914" y="995680"/>
          <a:ext cx="7866743" cy="44666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53045"/>
                <a:gridCol w="4813698"/>
              </a:tblGrid>
              <a:tr h="348345"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 Theme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Characteristics</a:t>
                      </a:r>
                      <a:endParaRPr lang="en-US" dirty="0"/>
                    </a:p>
                  </a:txBody>
                  <a:tcPr/>
                </a:tc>
              </a:tr>
              <a:tr h="1631974">
                <a:tc>
                  <a:txBody>
                    <a:bodyPr/>
                    <a:lstStyle/>
                    <a:p>
                      <a:r>
                        <a:rPr lang="en-US" smtClean="0"/>
                        <a:t>Status</a:t>
                      </a:r>
                      <a:r>
                        <a:rPr lang="en-US" baseline="0" smtClean="0"/>
                        <a:t> Quo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policies</a:t>
                      </a:r>
                    </a:p>
                    <a:p>
                      <a:r>
                        <a:rPr lang="en-US" dirty="0" smtClean="0"/>
                        <a:t>Limited biomass</a:t>
                      </a:r>
                    </a:p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fire frequency</a:t>
                      </a:r>
                    </a:p>
                    <a:p>
                      <a:r>
                        <a:rPr lang="en-US" baseline="0" dirty="0" smtClean="0"/>
                        <a:t>Current population trend</a:t>
                      </a:r>
                    </a:p>
                    <a:p>
                      <a:r>
                        <a:rPr lang="en-US" baseline="0" dirty="0" smtClean="0"/>
                        <a:t>Current budgets and level of forest management </a:t>
                      </a:r>
                    </a:p>
                  </a:txBody>
                  <a:tcPr/>
                </a:tc>
              </a:tr>
              <a:tr h="1116614">
                <a:tc>
                  <a:txBody>
                    <a:bodyPr/>
                    <a:lstStyle/>
                    <a:p>
                      <a:r>
                        <a:rPr lang="en-US" dirty="0" smtClean="0"/>
                        <a:t>“Resilient” Forest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landscape policy</a:t>
                      </a:r>
                    </a:p>
                    <a:p>
                      <a:r>
                        <a:rPr lang="en-US" dirty="0" smtClean="0"/>
                        <a:t>More fuel treatment </a:t>
                      </a:r>
                    </a:p>
                    <a:p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landscape restoration</a:t>
                      </a:r>
                    </a:p>
                    <a:p>
                      <a:r>
                        <a:rPr lang="en-US" baseline="0" dirty="0" smtClean="0"/>
                        <a:t>Biomass utilization</a:t>
                      </a:r>
                      <a:endParaRPr lang="en-US" dirty="0"/>
                    </a:p>
                  </a:txBody>
                  <a:tcPr/>
                </a:tc>
              </a:tr>
              <a:tr h="601254">
                <a:tc>
                  <a:txBody>
                    <a:bodyPr/>
                    <a:lstStyle/>
                    <a:p>
                      <a:r>
                        <a:rPr lang="en-US" dirty="0" smtClean="0"/>
                        <a:t>Loss of management capacity</a:t>
                      </a:r>
                    </a:p>
                    <a:p>
                      <a:r>
                        <a:rPr lang="en-US" dirty="0" smtClean="0"/>
                        <a:t>(No Management)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Lack of funding</a:t>
                      </a:r>
                      <a:r>
                        <a:rPr lang="en-US" baseline="0" dirty="0" smtClean="0"/>
                        <a:t> for management</a:t>
                      </a:r>
                      <a:endParaRPr lang="en-US" dirty="0" smtClean="0"/>
                    </a:p>
                    <a:p>
                      <a:r>
                        <a:rPr lang="en-US" baseline="0" dirty="0" smtClean="0"/>
                        <a:t>Lack of mill capacity </a:t>
                      </a:r>
                      <a:endParaRPr lang="en-US" dirty="0"/>
                    </a:p>
                  </a:txBody>
                  <a:tcPr/>
                </a:tc>
              </a:tr>
              <a:tr h="601254">
                <a:tc>
                  <a:txBody>
                    <a:bodyPr/>
                    <a:lstStyle/>
                    <a:p>
                      <a:r>
                        <a:rPr lang="en-US" dirty="0" smtClean="0"/>
                        <a:t>Climate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fire</a:t>
                      </a:r>
                    </a:p>
                    <a:p>
                      <a:r>
                        <a:rPr lang="en-US" dirty="0" smtClean="0"/>
                        <a:t>Increased levels of adaptation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5123" y="2961831"/>
            <a:ext cx="7968466" cy="1322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7023" y="4284218"/>
            <a:ext cx="8056653" cy="55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036" y="4777226"/>
            <a:ext cx="8068640" cy="837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Team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t"/>
            <a:r>
              <a:rPr lang="en-US" sz="2400" dirty="0" smtClean="0"/>
              <a:t>Tom Spies,   Co-lead,  PNW</a:t>
            </a:r>
          </a:p>
          <a:p>
            <a:pPr fontAlgn="t"/>
            <a:r>
              <a:rPr lang="en-US" sz="2400" dirty="0" smtClean="0"/>
              <a:t>John </a:t>
            </a:r>
            <a:r>
              <a:rPr lang="en-US" sz="2400" dirty="0" err="1" smtClean="0"/>
              <a:t>Bolte</a:t>
            </a:r>
            <a:r>
              <a:rPr lang="en-US" sz="2400" dirty="0" smtClean="0"/>
              <a:t>,   Co-lead, OSU</a:t>
            </a:r>
          </a:p>
          <a:p>
            <a:pPr fontAlgn="t"/>
            <a:r>
              <a:rPr lang="en-US" sz="2400" dirty="0" smtClean="0"/>
              <a:t>Jo Albers, OSU</a:t>
            </a:r>
          </a:p>
          <a:p>
            <a:pPr fontAlgn="t"/>
            <a:r>
              <a:rPr lang="en-US" sz="2400" dirty="0" smtClean="0"/>
              <a:t>Alan Ager, PNW</a:t>
            </a:r>
          </a:p>
          <a:p>
            <a:pPr fontAlgn="t"/>
            <a:r>
              <a:rPr lang="en-US" sz="2400" dirty="0" smtClean="0"/>
              <a:t>John Bailey, OSU</a:t>
            </a:r>
          </a:p>
          <a:p>
            <a:pPr fontAlgn="t"/>
            <a:r>
              <a:rPr lang="en-US" sz="2400" dirty="0" smtClean="0"/>
              <a:t>Adam Callahan, OSU</a:t>
            </a:r>
          </a:p>
          <a:p>
            <a:pPr fontAlgn="t"/>
            <a:r>
              <a:rPr lang="en-US" sz="2400" dirty="0" smtClean="0"/>
              <a:t>Susan Charnley, PNW</a:t>
            </a:r>
          </a:p>
          <a:p>
            <a:pPr fontAlgn="t"/>
            <a:r>
              <a:rPr lang="en-US" sz="2400" dirty="0" smtClean="0"/>
              <a:t>Sally Duncan, OSU</a:t>
            </a:r>
          </a:p>
          <a:p>
            <a:pPr fontAlgn="t"/>
            <a:r>
              <a:rPr lang="en-US" sz="2400" dirty="0" smtClean="0"/>
              <a:t>Paige Fischer, PNW</a:t>
            </a:r>
          </a:p>
          <a:p>
            <a:pPr fontAlgn="t"/>
            <a:r>
              <a:rPr lang="en-US" sz="2400" dirty="0" smtClean="0"/>
              <a:t>Roger Hammer, OSU</a:t>
            </a:r>
          </a:p>
          <a:p>
            <a:r>
              <a:rPr lang="en-US" sz="2400" dirty="0" err="1" smtClean="0"/>
              <a:t>Derric</a:t>
            </a:r>
            <a:r>
              <a:rPr lang="en-US" sz="2400" dirty="0" smtClean="0"/>
              <a:t> Jacobs, OSU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7046" y="1653284"/>
            <a:ext cx="4038600" cy="4525963"/>
          </a:xfrm>
        </p:spPr>
        <p:txBody>
          <a:bodyPr>
            <a:normAutofit lnSpcReduction="10000"/>
          </a:bodyPr>
          <a:lstStyle/>
          <a:p>
            <a:pPr fontAlgn="t"/>
            <a:r>
              <a:rPr lang="en-US" sz="2400" dirty="0" smtClean="0"/>
              <a:t>Jeff Kline, PNW</a:t>
            </a:r>
          </a:p>
          <a:p>
            <a:pPr fontAlgn="t"/>
            <a:r>
              <a:rPr lang="en-US" sz="2400" dirty="0" smtClean="0"/>
              <a:t>Christine Olsen, OSU</a:t>
            </a:r>
          </a:p>
          <a:p>
            <a:pPr fontAlgn="t"/>
            <a:r>
              <a:rPr lang="en-US" sz="2400" dirty="0" smtClean="0"/>
              <a:t>Keith Olsen, OSU</a:t>
            </a:r>
          </a:p>
          <a:p>
            <a:pPr fontAlgn="t"/>
            <a:r>
              <a:rPr lang="en-US" sz="2400" dirty="0" smtClean="0"/>
              <a:t>Rob Pabst, OSU</a:t>
            </a:r>
          </a:p>
          <a:p>
            <a:r>
              <a:rPr lang="en-US" sz="2400" dirty="0" smtClean="0"/>
              <a:t>Emily Platt, OSU</a:t>
            </a:r>
          </a:p>
          <a:p>
            <a:r>
              <a:rPr lang="en-US" sz="2400" dirty="0" smtClean="0"/>
              <a:t>Bruce </a:t>
            </a:r>
            <a:r>
              <a:rPr lang="en-US" sz="2400" dirty="0" err="1" smtClean="0"/>
              <a:t>Shindler</a:t>
            </a:r>
            <a:r>
              <a:rPr lang="en-US" sz="2400" dirty="0" smtClean="0"/>
              <a:t>, OSU</a:t>
            </a:r>
          </a:p>
          <a:p>
            <a:r>
              <a:rPr lang="en-US" sz="2400" dirty="0" smtClean="0"/>
              <a:t>Brent Steel, OSU</a:t>
            </a:r>
          </a:p>
          <a:p>
            <a:r>
              <a:rPr lang="en-US" sz="2400" dirty="0" smtClean="0"/>
              <a:t>Michele Steen-Adams, UNE</a:t>
            </a:r>
          </a:p>
          <a:p>
            <a:r>
              <a:rPr lang="en-US" sz="2400" dirty="0" smtClean="0"/>
              <a:t>James Sulzman, OSU</a:t>
            </a:r>
          </a:p>
          <a:p>
            <a:r>
              <a:rPr lang="en-US" sz="2400" dirty="0" smtClean="0"/>
              <a:t>Cynthia Schwartz, OSU</a:t>
            </a:r>
          </a:p>
          <a:p>
            <a:r>
              <a:rPr lang="en-US" sz="2400" dirty="0" smtClean="0"/>
              <a:t>Eric White, OSU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85801" y="304801"/>
            <a:ext cx="1447800" cy="1143000"/>
            <a:chOff x="3198493" y="1981200"/>
            <a:chExt cx="2749403" cy="1882583"/>
          </a:xfrm>
          <a:solidFill>
            <a:schemeClr val="bg1"/>
          </a:solidFill>
        </p:grpSpPr>
        <p:pic>
          <p:nvPicPr>
            <p:cNvPr id="8" name="Picture 4" descr="C:\Documents and Settings\tspies\Local Settings\Temporary Internet Files\Content.IE5\UUPNHVKR\MC90010498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16864" y="1981200"/>
              <a:ext cx="1912662" cy="1882583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5153025" y="3484520"/>
              <a:ext cx="266700" cy="2571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52850" y="3532145"/>
              <a:ext cx="266700" cy="2571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6379338">
              <a:off x="3014595" y="2836570"/>
              <a:ext cx="766455" cy="398659"/>
            </a:xfrm>
            <a:custGeom>
              <a:avLst/>
              <a:gdLst>
                <a:gd name="connsiteX0" fmla="*/ 4762 w 935831"/>
                <a:gd name="connsiteY0" fmla="*/ 254794 h 778669"/>
                <a:gd name="connsiteX1" fmla="*/ 147637 w 935831"/>
                <a:gd name="connsiteY1" fmla="*/ 273844 h 778669"/>
                <a:gd name="connsiteX2" fmla="*/ 233362 w 935831"/>
                <a:gd name="connsiteY2" fmla="*/ 297656 h 778669"/>
                <a:gd name="connsiteX3" fmla="*/ 376237 w 935831"/>
                <a:gd name="connsiteY3" fmla="*/ 359569 h 778669"/>
                <a:gd name="connsiteX4" fmla="*/ 490537 w 935831"/>
                <a:gd name="connsiteY4" fmla="*/ 388144 h 778669"/>
                <a:gd name="connsiteX5" fmla="*/ 609599 w 935831"/>
                <a:gd name="connsiteY5" fmla="*/ 388144 h 778669"/>
                <a:gd name="connsiteX6" fmla="*/ 657224 w 935831"/>
                <a:gd name="connsiteY6" fmla="*/ 354806 h 778669"/>
                <a:gd name="connsiteX7" fmla="*/ 661987 w 935831"/>
                <a:gd name="connsiteY7" fmla="*/ 221456 h 778669"/>
                <a:gd name="connsiteX8" fmla="*/ 695324 w 935831"/>
                <a:gd name="connsiteY8" fmla="*/ 92869 h 778669"/>
                <a:gd name="connsiteX9" fmla="*/ 757237 w 935831"/>
                <a:gd name="connsiteY9" fmla="*/ 11906 h 778669"/>
                <a:gd name="connsiteX10" fmla="*/ 757237 w 935831"/>
                <a:gd name="connsiteY10" fmla="*/ 21431 h 778669"/>
                <a:gd name="connsiteX11" fmla="*/ 742949 w 935831"/>
                <a:gd name="connsiteY11" fmla="*/ 111919 h 778669"/>
                <a:gd name="connsiteX12" fmla="*/ 719137 w 935831"/>
                <a:gd name="connsiteY12" fmla="*/ 211931 h 778669"/>
                <a:gd name="connsiteX13" fmla="*/ 700087 w 935831"/>
                <a:gd name="connsiteY13" fmla="*/ 307181 h 778669"/>
                <a:gd name="connsiteX14" fmla="*/ 704849 w 935831"/>
                <a:gd name="connsiteY14" fmla="*/ 369094 h 778669"/>
                <a:gd name="connsiteX15" fmla="*/ 738187 w 935831"/>
                <a:gd name="connsiteY15" fmla="*/ 383381 h 778669"/>
                <a:gd name="connsiteX16" fmla="*/ 790574 w 935831"/>
                <a:gd name="connsiteY16" fmla="*/ 397669 h 778669"/>
                <a:gd name="connsiteX17" fmla="*/ 814387 w 935831"/>
                <a:gd name="connsiteY17" fmla="*/ 340519 h 778669"/>
                <a:gd name="connsiteX18" fmla="*/ 852487 w 935831"/>
                <a:gd name="connsiteY18" fmla="*/ 311944 h 778669"/>
                <a:gd name="connsiteX19" fmla="*/ 890587 w 935831"/>
                <a:gd name="connsiteY19" fmla="*/ 326231 h 778669"/>
                <a:gd name="connsiteX20" fmla="*/ 928687 w 935831"/>
                <a:gd name="connsiteY20" fmla="*/ 359569 h 778669"/>
                <a:gd name="connsiteX21" fmla="*/ 933449 w 935831"/>
                <a:gd name="connsiteY21" fmla="*/ 421481 h 778669"/>
                <a:gd name="connsiteX22" fmla="*/ 914399 w 935831"/>
                <a:gd name="connsiteY22" fmla="*/ 464344 h 778669"/>
                <a:gd name="connsiteX23" fmla="*/ 885824 w 935831"/>
                <a:gd name="connsiteY23" fmla="*/ 492919 h 778669"/>
                <a:gd name="connsiteX24" fmla="*/ 866774 w 935831"/>
                <a:gd name="connsiteY24" fmla="*/ 502444 h 778669"/>
                <a:gd name="connsiteX25" fmla="*/ 823912 w 935831"/>
                <a:gd name="connsiteY25" fmla="*/ 483394 h 778669"/>
                <a:gd name="connsiteX26" fmla="*/ 795337 w 935831"/>
                <a:gd name="connsiteY26" fmla="*/ 454819 h 778669"/>
                <a:gd name="connsiteX27" fmla="*/ 747712 w 935831"/>
                <a:gd name="connsiteY27" fmla="*/ 464344 h 778669"/>
                <a:gd name="connsiteX28" fmla="*/ 728662 w 935831"/>
                <a:gd name="connsiteY28" fmla="*/ 478631 h 778669"/>
                <a:gd name="connsiteX29" fmla="*/ 790574 w 935831"/>
                <a:gd name="connsiteY29" fmla="*/ 645319 h 778669"/>
                <a:gd name="connsiteX30" fmla="*/ 804862 w 935831"/>
                <a:gd name="connsiteY30" fmla="*/ 697706 h 778669"/>
                <a:gd name="connsiteX31" fmla="*/ 800099 w 935831"/>
                <a:gd name="connsiteY31" fmla="*/ 769144 h 778669"/>
                <a:gd name="connsiteX32" fmla="*/ 785812 w 935831"/>
                <a:gd name="connsiteY32" fmla="*/ 754856 h 778669"/>
                <a:gd name="connsiteX33" fmla="*/ 733424 w 935831"/>
                <a:gd name="connsiteY33" fmla="*/ 678656 h 778669"/>
                <a:gd name="connsiteX34" fmla="*/ 676274 w 935831"/>
                <a:gd name="connsiteY34" fmla="*/ 573881 h 778669"/>
                <a:gd name="connsiteX35" fmla="*/ 657224 w 935831"/>
                <a:gd name="connsiteY35" fmla="*/ 488156 h 778669"/>
                <a:gd name="connsiteX36" fmla="*/ 581024 w 935831"/>
                <a:gd name="connsiteY36" fmla="*/ 511969 h 778669"/>
                <a:gd name="connsiteX37" fmla="*/ 509587 w 935831"/>
                <a:gd name="connsiteY37" fmla="*/ 516731 h 778669"/>
                <a:gd name="connsiteX38" fmla="*/ 442912 w 935831"/>
                <a:gd name="connsiteY38" fmla="*/ 531019 h 778669"/>
                <a:gd name="connsiteX39" fmla="*/ 309562 w 935831"/>
                <a:gd name="connsiteY39" fmla="*/ 550069 h 778669"/>
                <a:gd name="connsiteX40" fmla="*/ 190499 w 935831"/>
                <a:gd name="connsiteY40" fmla="*/ 602456 h 778669"/>
                <a:gd name="connsiteX41" fmla="*/ 114299 w 935831"/>
                <a:gd name="connsiteY41" fmla="*/ 626269 h 778669"/>
                <a:gd name="connsiteX42" fmla="*/ 76199 w 935831"/>
                <a:gd name="connsiteY42" fmla="*/ 650081 h 778669"/>
                <a:gd name="connsiteX43" fmla="*/ 76199 w 935831"/>
                <a:gd name="connsiteY43" fmla="*/ 631031 h 778669"/>
                <a:gd name="connsiteX44" fmla="*/ 123824 w 935831"/>
                <a:gd name="connsiteY44" fmla="*/ 569119 h 778669"/>
                <a:gd name="connsiteX45" fmla="*/ 214312 w 935831"/>
                <a:gd name="connsiteY45" fmla="*/ 516731 h 778669"/>
                <a:gd name="connsiteX46" fmla="*/ 300037 w 935831"/>
                <a:gd name="connsiteY46" fmla="*/ 492919 h 778669"/>
                <a:gd name="connsiteX47" fmla="*/ 366712 w 935831"/>
                <a:gd name="connsiteY47" fmla="*/ 469106 h 778669"/>
                <a:gd name="connsiteX48" fmla="*/ 380999 w 935831"/>
                <a:gd name="connsiteY48" fmla="*/ 454819 h 778669"/>
                <a:gd name="connsiteX49" fmla="*/ 328612 w 935831"/>
                <a:gd name="connsiteY49" fmla="*/ 421481 h 778669"/>
                <a:gd name="connsiteX50" fmla="*/ 223837 w 935831"/>
                <a:gd name="connsiteY50" fmla="*/ 364331 h 778669"/>
                <a:gd name="connsiteX51" fmla="*/ 119062 w 935831"/>
                <a:gd name="connsiteY51" fmla="*/ 321469 h 778669"/>
                <a:gd name="connsiteX52" fmla="*/ 4762 w 935831"/>
                <a:gd name="connsiteY52" fmla="*/ 254794 h 7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35831" h="778669">
                  <a:moveTo>
                    <a:pt x="4762" y="254794"/>
                  </a:moveTo>
                  <a:cubicBezTo>
                    <a:pt x="9525" y="246857"/>
                    <a:pt x="109537" y="266700"/>
                    <a:pt x="147637" y="273844"/>
                  </a:cubicBezTo>
                  <a:cubicBezTo>
                    <a:pt x="185737" y="280988"/>
                    <a:pt x="195262" y="283369"/>
                    <a:pt x="233362" y="297656"/>
                  </a:cubicBezTo>
                  <a:cubicBezTo>
                    <a:pt x="271462" y="311943"/>
                    <a:pt x="333375" y="344488"/>
                    <a:pt x="376237" y="359569"/>
                  </a:cubicBezTo>
                  <a:cubicBezTo>
                    <a:pt x="419099" y="374650"/>
                    <a:pt x="451643" y="383382"/>
                    <a:pt x="490537" y="388144"/>
                  </a:cubicBezTo>
                  <a:cubicBezTo>
                    <a:pt x="529431" y="392906"/>
                    <a:pt x="581818" y="393700"/>
                    <a:pt x="609599" y="388144"/>
                  </a:cubicBezTo>
                  <a:cubicBezTo>
                    <a:pt x="637380" y="382588"/>
                    <a:pt x="648493" y="382587"/>
                    <a:pt x="657224" y="354806"/>
                  </a:cubicBezTo>
                  <a:cubicBezTo>
                    <a:pt x="665955" y="327025"/>
                    <a:pt x="655637" y="265112"/>
                    <a:pt x="661987" y="221456"/>
                  </a:cubicBezTo>
                  <a:cubicBezTo>
                    <a:pt x="668337" y="177800"/>
                    <a:pt x="679449" y="127794"/>
                    <a:pt x="695324" y="92869"/>
                  </a:cubicBezTo>
                  <a:cubicBezTo>
                    <a:pt x="711199" y="57944"/>
                    <a:pt x="746918" y="23812"/>
                    <a:pt x="757237" y="11906"/>
                  </a:cubicBezTo>
                  <a:cubicBezTo>
                    <a:pt x="767556" y="0"/>
                    <a:pt x="759618" y="4762"/>
                    <a:pt x="757237" y="21431"/>
                  </a:cubicBezTo>
                  <a:cubicBezTo>
                    <a:pt x="754856" y="38100"/>
                    <a:pt x="749299" y="80169"/>
                    <a:pt x="742949" y="111919"/>
                  </a:cubicBezTo>
                  <a:cubicBezTo>
                    <a:pt x="736599" y="143669"/>
                    <a:pt x="726281" y="179387"/>
                    <a:pt x="719137" y="211931"/>
                  </a:cubicBezTo>
                  <a:cubicBezTo>
                    <a:pt x="711993" y="244475"/>
                    <a:pt x="702468" y="280987"/>
                    <a:pt x="700087" y="307181"/>
                  </a:cubicBezTo>
                  <a:cubicBezTo>
                    <a:pt x="697706" y="333375"/>
                    <a:pt x="698499" y="356394"/>
                    <a:pt x="704849" y="369094"/>
                  </a:cubicBezTo>
                  <a:cubicBezTo>
                    <a:pt x="711199" y="381794"/>
                    <a:pt x="723899" y="378618"/>
                    <a:pt x="738187" y="383381"/>
                  </a:cubicBezTo>
                  <a:cubicBezTo>
                    <a:pt x="752475" y="388144"/>
                    <a:pt x="777874" y="404813"/>
                    <a:pt x="790574" y="397669"/>
                  </a:cubicBezTo>
                  <a:cubicBezTo>
                    <a:pt x="803274" y="390525"/>
                    <a:pt x="804068" y="354806"/>
                    <a:pt x="814387" y="340519"/>
                  </a:cubicBezTo>
                  <a:cubicBezTo>
                    <a:pt x="824706" y="326232"/>
                    <a:pt x="839787" y="314325"/>
                    <a:pt x="852487" y="311944"/>
                  </a:cubicBezTo>
                  <a:cubicBezTo>
                    <a:pt x="865187" y="309563"/>
                    <a:pt x="877887" y="318294"/>
                    <a:pt x="890587" y="326231"/>
                  </a:cubicBezTo>
                  <a:cubicBezTo>
                    <a:pt x="903287" y="334168"/>
                    <a:pt x="921543" y="343694"/>
                    <a:pt x="928687" y="359569"/>
                  </a:cubicBezTo>
                  <a:cubicBezTo>
                    <a:pt x="935831" y="375444"/>
                    <a:pt x="935830" y="404019"/>
                    <a:pt x="933449" y="421481"/>
                  </a:cubicBezTo>
                  <a:cubicBezTo>
                    <a:pt x="931068" y="438943"/>
                    <a:pt x="922336" y="452438"/>
                    <a:pt x="914399" y="464344"/>
                  </a:cubicBezTo>
                  <a:cubicBezTo>
                    <a:pt x="906462" y="476250"/>
                    <a:pt x="893761" y="486569"/>
                    <a:pt x="885824" y="492919"/>
                  </a:cubicBezTo>
                  <a:cubicBezTo>
                    <a:pt x="877887" y="499269"/>
                    <a:pt x="877093" y="504032"/>
                    <a:pt x="866774" y="502444"/>
                  </a:cubicBezTo>
                  <a:cubicBezTo>
                    <a:pt x="856455" y="500857"/>
                    <a:pt x="835818" y="491331"/>
                    <a:pt x="823912" y="483394"/>
                  </a:cubicBezTo>
                  <a:cubicBezTo>
                    <a:pt x="812006" y="475457"/>
                    <a:pt x="808037" y="457994"/>
                    <a:pt x="795337" y="454819"/>
                  </a:cubicBezTo>
                  <a:cubicBezTo>
                    <a:pt x="782637" y="451644"/>
                    <a:pt x="758824" y="460375"/>
                    <a:pt x="747712" y="464344"/>
                  </a:cubicBezTo>
                  <a:cubicBezTo>
                    <a:pt x="736600" y="468313"/>
                    <a:pt x="721518" y="448469"/>
                    <a:pt x="728662" y="478631"/>
                  </a:cubicBezTo>
                  <a:cubicBezTo>
                    <a:pt x="735806" y="508793"/>
                    <a:pt x="777874" y="608807"/>
                    <a:pt x="790574" y="645319"/>
                  </a:cubicBezTo>
                  <a:cubicBezTo>
                    <a:pt x="803274" y="681832"/>
                    <a:pt x="803275" y="677069"/>
                    <a:pt x="804862" y="697706"/>
                  </a:cubicBezTo>
                  <a:cubicBezTo>
                    <a:pt x="806449" y="718343"/>
                    <a:pt x="803274" y="759619"/>
                    <a:pt x="800099" y="769144"/>
                  </a:cubicBezTo>
                  <a:cubicBezTo>
                    <a:pt x="796924" y="778669"/>
                    <a:pt x="796925" y="769937"/>
                    <a:pt x="785812" y="754856"/>
                  </a:cubicBezTo>
                  <a:cubicBezTo>
                    <a:pt x="774699" y="739775"/>
                    <a:pt x="751680" y="708819"/>
                    <a:pt x="733424" y="678656"/>
                  </a:cubicBezTo>
                  <a:cubicBezTo>
                    <a:pt x="715168" y="648493"/>
                    <a:pt x="688974" y="605631"/>
                    <a:pt x="676274" y="573881"/>
                  </a:cubicBezTo>
                  <a:cubicBezTo>
                    <a:pt x="663574" y="542131"/>
                    <a:pt x="673099" y="498475"/>
                    <a:pt x="657224" y="488156"/>
                  </a:cubicBezTo>
                  <a:cubicBezTo>
                    <a:pt x="641349" y="477837"/>
                    <a:pt x="605630" y="507207"/>
                    <a:pt x="581024" y="511969"/>
                  </a:cubicBezTo>
                  <a:cubicBezTo>
                    <a:pt x="556418" y="516731"/>
                    <a:pt x="532606" y="513556"/>
                    <a:pt x="509587" y="516731"/>
                  </a:cubicBezTo>
                  <a:cubicBezTo>
                    <a:pt x="486568" y="519906"/>
                    <a:pt x="476250" y="525463"/>
                    <a:pt x="442912" y="531019"/>
                  </a:cubicBezTo>
                  <a:cubicBezTo>
                    <a:pt x="409575" y="536575"/>
                    <a:pt x="351631" y="538163"/>
                    <a:pt x="309562" y="550069"/>
                  </a:cubicBezTo>
                  <a:cubicBezTo>
                    <a:pt x="267493" y="561975"/>
                    <a:pt x="223043" y="589756"/>
                    <a:pt x="190499" y="602456"/>
                  </a:cubicBezTo>
                  <a:cubicBezTo>
                    <a:pt x="157955" y="615156"/>
                    <a:pt x="133349" y="618332"/>
                    <a:pt x="114299" y="626269"/>
                  </a:cubicBezTo>
                  <a:cubicBezTo>
                    <a:pt x="95249" y="634206"/>
                    <a:pt x="82549" y="649287"/>
                    <a:pt x="76199" y="650081"/>
                  </a:cubicBezTo>
                  <a:cubicBezTo>
                    <a:pt x="69849" y="650875"/>
                    <a:pt x="68262" y="644525"/>
                    <a:pt x="76199" y="631031"/>
                  </a:cubicBezTo>
                  <a:cubicBezTo>
                    <a:pt x="84136" y="617537"/>
                    <a:pt x="100805" y="588169"/>
                    <a:pt x="123824" y="569119"/>
                  </a:cubicBezTo>
                  <a:cubicBezTo>
                    <a:pt x="146843" y="550069"/>
                    <a:pt x="184943" y="529431"/>
                    <a:pt x="214312" y="516731"/>
                  </a:cubicBezTo>
                  <a:cubicBezTo>
                    <a:pt x="243681" y="504031"/>
                    <a:pt x="274637" y="500856"/>
                    <a:pt x="300037" y="492919"/>
                  </a:cubicBezTo>
                  <a:cubicBezTo>
                    <a:pt x="325437" y="484982"/>
                    <a:pt x="353218" y="475456"/>
                    <a:pt x="366712" y="469106"/>
                  </a:cubicBezTo>
                  <a:cubicBezTo>
                    <a:pt x="380206" y="462756"/>
                    <a:pt x="387349" y="462756"/>
                    <a:pt x="380999" y="454819"/>
                  </a:cubicBezTo>
                  <a:cubicBezTo>
                    <a:pt x="374649" y="446882"/>
                    <a:pt x="354806" y="436562"/>
                    <a:pt x="328612" y="421481"/>
                  </a:cubicBezTo>
                  <a:cubicBezTo>
                    <a:pt x="302418" y="406400"/>
                    <a:pt x="258762" y="381000"/>
                    <a:pt x="223837" y="364331"/>
                  </a:cubicBezTo>
                  <a:cubicBezTo>
                    <a:pt x="188912" y="347662"/>
                    <a:pt x="150018" y="335757"/>
                    <a:pt x="119062" y="321469"/>
                  </a:cubicBezTo>
                  <a:cubicBezTo>
                    <a:pt x="88106" y="307182"/>
                    <a:pt x="0" y="262732"/>
                    <a:pt x="4762" y="25479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16379338">
              <a:off x="5365339" y="2836568"/>
              <a:ext cx="766455" cy="398659"/>
            </a:xfrm>
            <a:custGeom>
              <a:avLst/>
              <a:gdLst>
                <a:gd name="connsiteX0" fmla="*/ 4762 w 935831"/>
                <a:gd name="connsiteY0" fmla="*/ 254794 h 778669"/>
                <a:gd name="connsiteX1" fmla="*/ 147637 w 935831"/>
                <a:gd name="connsiteY1" fmla="*/ 273844 h 778669"/>
                <a:gd name="connsiteX2" fmla="*/ 233362 w 935831"/>
                <a:gd name="connsiteY2" fmla="*/ 297656 h 778669"/>
                <a:gd name="connsiteX3" fmla="*/ 376237 w 935831"/>
                <a:gd name="connsiteY3" fmla="*/ 359569 h 778669"/>
                <a:gd name="connsiteX4" fmla="*/ 490537 w 935831"/>
                <a:gd name="connsiteY4" fmla="*/ 388144 h 778669"/>
                <a:gd name="connsiteX5" fmla="*/ 609599 w 935831"/>
                <a:gd name="connsiteY5" fmla="*/ 388144 h 778669"/>
                <a:gd name="connsiteX6" fmla="*/ 657224 w 935831"/>
                <a:gd name="connsiteY6" fmla="*/ 354806 h 778669"/>
                <a:gd name="connsiteX7" fmla="*/ 661987 w 935831"/>
                <a:gd name="connsiteY7" fmla="*/ 221456 h 778669"/>
                <a:gd name="connsiteX8" fmla="*/ 695324 w 935831"/>
                <a:gd name="connsiteY8" fmla="*/ 92869 h 778669"/>
                <a:gd name="connsiteX9" fmla="*/ 757237 w 935831"/>
                <a:gd name="connsiteY9" fmla="*/ 11906 h 778669"/>
                <a:gd name="connsiteX10" fmla="*/ 757237 w 935831"/>
                <a:gd name="connsiteY10" fmla="*/ 21431 h 778669"/>
                <a:gd name="connsiteX11" fmla="*/ 742949 w 935831"/>
                <a:gd name="connsiteY11" fmla="*/ 111919 h 778669"/>
                <a:gd name="connsiteX12" fmla="*/ 719137 w 935831"/>
                <a:gd name="connsiteY12" fmla="*/ 211931 h 778669"/>
                <a:gd name="connsiteX13" fmla="*/ 700087 w 935831"/>
                <a:gd name="connsiteY13" fmla="*/ 307181 h 778669"/>
                <a:gd name="connsiteX14" fmla="*/ 704849 w 935831"/>
                <a:gd name="connsiteY14" fmla="*/ 369094 h 778669"/>
                <a:gd name="connsiteX15" fmla="*/ 738187 w 935831"/>
                <a:gd name="connsiteY15" fmla="*/ 383381 h 778669"/>
                <a:gd name="connsiteX16" fmla="*/ 790574 w 935831"/>
                <a:gd name="connsiteY16" fmla="*/ 397669 h 778669"/>
                <a:gd name="connsiteX17" fmla="*/ 814387 w 935831"/>
                <a:gd name="connsiteY17" fmla="*/ 340519 h 778669"/>
                <a:gd name="connsiteX18" fmla="*/ 852487 w 935831"/>
                <a:gd name="connsiteY18" fmla="*/ 311944 h 778669"/>
                <a:gd name="connsiteX19" fmla="*/ 890587 w 935831"/>
                <a:gd name="connsiteY19" fmla="*/ 326231 h 778669"/>
                <a:gd name="connsiteX20" fmla="*/ 928687 w 935831"/>
                <a:gd name="connsiteY20" fmla="*/ 359569 h 778669"/>
                <a:gd name="connsiteX21" fmla="*/ 933449 w 935831"/>
                <a:gd name="connsiteY21" fmla="*/ 421481 h 778669"/>
                <a:gd name="connsiteX22" fmla="*/ 914399 w 935831"/>
                <a:gd name="connsiteY22" fmla="*/ 464344 h 778669"/>
                <a:gd name="connsiteX23" fmla="*/ 885824 w 935831"/>
                <a:gd name="connsiteY23" fmla="*/ 492919 h 778669"/>
                <a:gd name="connsiteX24" fmla="*/ 866774 w 935831"/>
                <a:gd name="connsiteY24" fmla="*/ 502444 h 778669"/>
                <a:gd name="connsiteX25" fmla="*/ 823912 w 935831"/>
                <a:gd name="connsiteY25" fmla="*/ 483394 h 778669"/>
                <a:gd name="connsiteX26" fmla="*/ 795337 w 935831"/>
                <a:gd name="connsiteY26" fmla="*/ 454819 h 778669"/>
                <a:gd name="connsiteX27" fmla="*/ 747712 w 935831"/>
                <a:gd name="connsiteY27" fmla="*/ 464344 h 778669"/>
                <a:gd name="connsiteX28" fmla="*/ 728662 w 935831"/>
                <a:gd name="connsiteY28" fmla="*/ 478631 h 778669"/>
                <a:gd name="connsiteX29" fmla="*/ 790574 w 935831"/>
                <a:gd name="connsiteY29" fmla="*/ 645319 h 778669"/>
                <a:gd name="connsiteX30" fmla="*/ 804862 w 935831"/>
                <a:gd name="connsiteY30" fmla="*/ 697706 h 778669"/>
                <a:gd name="connsiteX31" fmla="*/ 800099 w 935831"/>
                <a:gd name="connsiteY31" fmla="*/ 769144 h 778669"/>
                <a:gd name="connsiteX32" fmla="*/ 785812 w 935831"/>
                <a:gd name="connsiteY32" fmla="*/ 754856 h 778669"/>
                <a:gd name="connsiteX33" fmla="*/ 733424 w 935831"/>
                <a:gd name="connsiteY33" fmla="*/ 678656 h 778669"/>
                <a:gd name="connsiteX34" fmla="*/ 676274 w 935831"/>
                <a:gd name="connsiteY34" fmla="*/ 573881 h 778669"/>
                <a:gd name="connsiteX35" fmla="*/ 657224 w 935831"/>
                <a:gd name="connsiteY35" fmla="*/ 488156 h 778669"/>
                <a:gd name="connsiteX36" fmla="*/ 581024 w 935831"/>
                <a:gd name="connsiteY36" fmla="*/ 511969 h 778669"/>
                <a:gd name="connsiteX37" fmla="*/ 509587 w 935831"/>
                <a:gd name="connsiteY37" fmla="*/ 516731 h 778669"/>
                <a:gd name="connsiteX38" fmla="*/ 442912 w 935831"/>
                <a:gd name="connsiteY38" fmla="*/ 531019 h 778669"/>
                <a:gd name="connsiteX39" fmla="*/ 309562 w 935831"/>
                <a:gd name="connsiteY39" fmla="*/ 550069 h 778669"/>
                <a:gd name="connsiteX40" fmla="*/ 190499 w 935831"/>
                <a:gd name="connsiteY40" fmla="*/ 602456 h 778669"/>
                <a:gd name="connsiteX41" fmla="*/ 114299 w 935831"/>
                <a:gd name="connsiteY41" fmla="*/ 626269 h 778669"/>
                <a:gd name="connsiteX42" fmla="*/ 76199 w 935831"/>
                <a:gd name="connsiteY42" fmla="*/ 650081 h 778669"/>
                <a:gd name="connsiteX43" fmla="*/ 76199 w 935831"/>
                <a:gd name="connsiteY43" fmla="*/ 631031 h 778669"/>
                <a:gd name="connsiteX44" fmla="*/ 123824 w 935831"/>
                <a:gd name="connsiteY44" fmla="*/ 569119 h 778669"/>
                <a:gd name="connsiteX45" fmla="*/ 214312 w 935831"/>
                <a:gd name="connsiteY45" fmla="*/ 516731 h 778669"/>
                <a:gd name="connsiteX46" fmla="*/ 300037 w 935831"/>
                <a:gd name="connsiteY46" fmla="*/ 492919 h 778669"/>
                <a:gd name="connsiteX47" fmla="*/ 366712 w 935831"/>
                <a:gd name="connsiteY47" fmla="*/ 469106 h 778669"/>
                <a:gd name="connsiteX48" fmla="*/ 380999 w 935831"/>
                <a:gd name="connsiteY48" fmla="*/ 454819 h 778669"/>
                <a:gd name="connsiteX49" fmla="*/ 328612 w 935831"/>
                <a:gd name="connsiteY49" fmla="*/ 421481 h 778669"/>
                <a:gd name="connsiteX50" fmla="*/ 223837 w 935831"/>
                <a:gd name="connsiteY50" fmla="*/ 364331 h 778669"/>
                <a:gd name="connsiteX51" fmla="*/ 119062 w 935831"/>
                <a:gd name="connsiteY51" fmla="*/ 321469 h 778669"/>
                <a:gd name="connsiteX52" fmla="*/ 4762 w 935831"/>
                <a:gd name="connsiteY52" fmla="*/ 254794 h 7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35831" h="778669">
                  <a:moveTo>
                    <a:pt x="4762" y="254794"/>
                  </a:moveTo>
                  <a:cubicBezTo>
                    <a:pt x="9525" y="246857"/>
                    <a:pt x="109537" y="266700"/>
                    <a:pt x="147637" y="273844"/>
                  </a:cubicBezTo>
                  <a:cubicBezTo>
                    <a:pt x="185737" y="280988"/>
                    <a:pt x="195262" y="283369"/>
                    <a:pt x="233362" y="297656"/>
                  </a:cubicBezTo>
                  <a:cubicBezTo>
                    <a:pt x="271462" y="311943"/>
                    <a:pt x="333375" y="344488"/>
                    <a:pt x="376237" y="359569"/>
                  </a:cubicBezTo>
                  <a:cubicBezTo>
                    <a:pt x="419099" y="374650"/>
                    <a:pt x="451643" y="383382"/>
                    <a:pt x="490537" y="388144"/>
                  </a:cubicBezTo>
                  <a:cubicBezTo>
                    <a:pt x="529431" y="392906"/>
                    <a:pt x="581818" y="393700"/>
                    <a:pt x="609599" y="388144"/>
                  </a:cubicBezTo>
                  <a:cubicBezTo>
                    <a:pt x="637380" y="382588"/>
                    <a:pt x="648493" y="382587"/>
                    <a:pt x="657224" y="354806"/>
                  </a:cubicBezTo>
                  <a:cubicBezTo>
                    <a:pt x="665955" y="327025"/>
                    <a:pt x="655637" y="265112"/>
                    <a:pt x="661987" y="221456"/>
                  </a:cubicBezTo>
                  <a:cubicBezTo>
                    <a:pt x="668337" y="177800"/>
                    <a:pt x="679449" y="127794"/>
                    <a:pt x="695324" y="92869"/>
                  </a:cubicBezTo>
                  <a:cubicBezTo>
                    <a:pt x="711199" y="57944"/>
                    <a:pt x="746918" y="23812"/>
                    <a:pt x="757237" y="11906"/>
                  </a:cubicBezTo>
                  <a:cubicBezTo>
                    <a:pt x="767556" y="0"/>
                    <a:pt x="759618" y="4762"/>
                    <a:pt x="757237" y="21431"/>
                  </a:cubicBezTo>
                  <a:cubicBezTo>
                    <a:pt x="754856" y="38100"/>
                    <a:pt x="749299" y="80169"/>
                    <a:pt x="742949" y="111919"/>
                  </a:cubicBezTo>
                  <a:cubicBezTo>
                    <a:pt x="736599" y="143669"/>
                    <a:pt x="726281" y="179387"/>
                    <a:pt x="719137" y="211931"/>
                  </a:cubicBezTo>
                  <a:cubicBezTo>
                    <a:pt x="711993" y="244475"/>
                    <a:pt x="702468" y="280987"/>
                    <a:pt x="700087" y="307181"/>
                  </a:cubicBezTo>
                  <a:cubicBezTo>
                    <a:pt x="697706" y="333375"/>
                    <a:pt x="698499" y="356394"/>
                    <a:pt x="704849" y="369094"/>
                  </a:cubicBezTo>
                  <a:cubicBezTo>
                    <a:pt x="711199" y="381794"/>
                    <a:pt x="723899" y="378618"/>
                    <a:pt x="738187" y="383381"/>
                  </a:cubicBezTo>
                  <a:cubicBezTo>
                    <a:pt x="752475" y="388144"/>
                    <a:pt x="777874" y="404813"/>
                    <a:pt x="790574" y="397669"/>
                  </a:cubicBezTo>
                  <a:cubicBezTo>
                    <a:pt x="803274" y="390525"/>
                    <a:pt x="804068" y="354806"/>
                    <a:pt x="814387" y="340519"/>
                  </a:cubicBezTo>
                  <a:cubicBezTo>
                    <a:pt x="824706" y="326232"/>
                    <a:pt x="839787" y="314325"/>
                    <a:pt x="852487" y="311944"/>
                  </a:cubicBezTo>
                  <a:cubicBezTo>
                    <a:pt x="865187" y="309563"/>
                    <a:pt x="877887" y="318294"/>
                    <a:pt x="890587" y="326231"/>
                  </a:cubicBezTo>
                  <a:cubicBezTo>
                    <a:pt x="903287" y="334168"/>
                    <a:pt x="921543" y="343694"/>
                    <a:pt x="928687" y="359569"/>
                  </a:cubicBezTo>
                  <a:cubicBezTo>
                    <a:pt x="935831" y="375444"/>
                    <a:pt x="935830" y="404019"/>
                    <a:pt x="933449" y="421481"/>
                  </a:cubicBezTo>
                  <a:cubicBezTo>
                    <a:pt x="931068" y="438943"/>
                    <a:pt x="922336" y="452438"/>
                    <a:pt x="914399" y="464344"/>
                  </a:cubicBezTo>
                  <a:cubicBezTo>
                    <a:pt x="906462" y="476250"/>
                    <a:pt x="893761" y="486569"/>
                    <a:pt x="885824" y="492919"/>
                  </a:cubicBezTo>
                  <a:cubicBezTo>
                    <a:pt x="877887" y="499269"/>
                    <a:pt x="877093" y="504032"/>
                    <a:pt x="866774" y="502444"/>
                  </a:cubicBezTo>
                  <a:cubicBezTo>
                    <a:pt x="856455" y="500857"/>
                    <a:pt x="835818" y="491331"/>
                    <a:pt x="823912" y="483394"/>
                  </a:cubicBezTo>
                  <a:cubicBezTo>
                    <a:pt x="812006" y="475457"/>
                    <a:pt x="808037" y="457994"/>
                    <a:pt x="795337" y="454819"/>
                  </a:cubicBezTo>
                  <a:cubicBezTo>
                    <a:pt x="782637" y="451644"/>
                    <a:pt x="758824" y="460375"/>
                    <a:pt x="747712" y="464344"/>
                  </a:cubicBezTo>
                  <a:cubicBezTo>
                    <a:pt x="736600" y="468313"/>
                    <a:pt x="721518" y="448469"/>
                    <a:pt x="728662" y="478631"/>
                  </a:cubicBezTo>
                  <a:cubicBezTo>
                    <a:pt x="735806" y="508793"/>
                    <a:pt x="777874" y="608807"/>
                    <a:pt x="790574" y="645319"/>
                  </a:cubicBezTo>
                  <a:cubicBezTo>
                    <a:pt x="803274" y="681832"/>
                    <a:pt x="803275" y="677069"/>
                    <a:pt x="804862" y="697706"/>
                  </a:cubicBezTo>
                  <a:cubicBezTo>
                    <a:pt x="806449" y="718343"/>
                    <a:pt x="803274" y="759619"/>
                    <a:pt x="800099" y="769144"/>
                  </a:cubicBezTo>
                  <a:cubicBezTo>
                    <a:pt x="796924" y="778669"/>
                    <a:pt x="796925" y="769937"/>
                    <a:pt x="785812" y="754856"/>
                  </a:cubicBezTo>
                  <a:cubicBezTo>
                    <a:pt x="774699" y="739775"/>
                    <a:pt x="751680" y="708819"/>
                    <a:pt x="733424" y="678656"/>
                  </a:cubicBezTo>
                  <a:cubicBezTo>
                    <a:pt x="715168" y="648493"/>
                    <a:pt x="688974" y="605631"/>
                    <a:pt x="676274" y="573881"/>
                  </a:cubicBezTo>
                  <a:cubicBezTo>
                    <a:pt x="663574" y="542131"/>
                    <a:pt x="673099" y="498475"/>
                    <a:pt x="657224" y="488156"/>
                  </a:cubicBezTo>
                  <a:cubicBezTo>
                    <a:pt x="641349" y="477837"/>
                    <a:pt x="605630" y="507207"/>
                    <a:pt x="581024" y="511969"/>
                  </a:cubicBezTo>
                  <a:cubicBezTo>
                    <a:pt x="556418" y="516731"/>
                    <a:pt x="532606" y="513556"/>
                    <a:pt x="509587" y="516731"/>
                  </a:cubicBezTo>
                  <a:cubicBezTo>
                    <a:pt x="486568" y="519906"/>
                    <a:pt x="476250" y="525463"/>
                    <a:pt x="442912" y="531019"/>
                  </a:cubicBezTo>
                  <a:cubicBezTo>
                    <a:pt x="409575" y="536575"/>
                    <a:pt x="351631" y="538163"/>
                    <a:pt x="309562" y="550069"/>
                  </a:cubicBezTo>
                  <a:cubicBezTo>
                    <a:pt x="267493" y="561975"/>
                    <a:pt x="223043" y="589756"/>
                    <a:pt x="190499" y="602456"/>
                  </a:cubicBezTo>
                  <a:cubicBezTo>
                    <a:pt x="157955" y="615156"/>
                    <a:pt x="133349" y="618332"/>
                    <a:pt x="114299" y="626269"/>
                  </a:cubicBezTo>
                  <a:cubicBezTo>
                    <a:pt x="95249" y="634206"/>
                    <a:pt x="82549" y="649287"/>
                    <a:pt x="76199" y="650081"/>
                  </a:cubicBezTo>
                  <a:cubicBezTo>
                    <a:pt x="69849" y="650875"/>
                    <a:pt x="68262" y="644525"/>
                    <a:pt x="76199" y="631031"/>
                  </a:cubicBezTo>
                  <a:cubicBezTo>
                    <a:pt x="84136" y="617537"/>
                    <a:pt x="100805" y="588169"/>
                    <a:pt x="123824" y="569119"/>
                  </a:cubicBezTo>
                  <a:cubicBezTo>
                    <a:pt x="146843" y="550069"/>
                    <a:pt x="184943" y="529431"/>
                    <a:pt x="214312" y="516731"/>
                  </a:cubicBezTo>
                  <a:cubicBezTo>
                    <a:pt x="243681" y="504031"/>
                    <a:pt x="274637" y="500856"/>
                    <a:pt x="300037" y="492919"/>
                  </a:cubicBezTo>
                  <a:cubicBezTo>
                    <a:pt x="325437" y="484982"/>
                    <a:pt x="353218" y="475456"/>
                    <a:pt x="366712" y="469106"/>
                  </a:cubicBezTo>
                  <a:cubicBezTo>
                    <a:pt x="380206" y="462756"/>
                    <a:pt x="387349" y="462756"/>
                    <a:pt x="380999" y="454819"/>
                  </a:cubicBezTo>
                  <a:cubicBezTo>
                    <a:pt x="374649" y="446882"/>
                    <a:pt x="354806" y="436562"/>
                    <a:pt x="328612" y="421481"/>
                  </a:cubicBezTo>
                  <a:cubicBezTo>
                    <a:pt x="302418" y="406400"/>
                    <a:pt x="258762" y="381000"/>
                    <a:pt x="223837" y="364331"/>
                  </a:cubicBezTo>
                  <a:cubicBezTo>
                    <a:pt x="188912" y="347662"/>
                    <a:pt x="150018" y="335757"/>
                    <a:pt x="119062" y="321469"/>
                  </a:cubicBezTo>
                  <a:cubicBezTo>
                    <a:pt x="88106" y="307182"/>
                    <a:pt x="0" y="262732"/>
                    <a:pt x="4762" y="25479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2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Questions ?</a:t>
            </a:r>
            <a:endParaRPr lang="en-US" sz="6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62" y="1718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“Problem” of wildfire policy and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256" y="1846780"/>
            <a:ext cx="850186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Not just of fire alone, ecology alone </a:t>
            </a:r>
            <a:r>
              <a:rPr lang="en-US" b="1" dirty="0" smtClean="0"/>
              <a:t>or</a:t>
            </a:r>
            <a:r>
              <a:rPr lang="en-US" dirty="0" smtClean="0"/>
              <a:t> people</a:t>
            </a:r>
          </a:p>
          <a:p>
            <a:r>
              <a:rPr lang="en-US" dirty="0" smtClean="0"/>
              <a:t>Not just about fire protection </a:t>
            </a:r>
            <a:r>
              <a:rPr lang="en-US" b="1" dirty="0" smtClean="0"/>
              <a:t>or</a:t>
            </a:r>
            <a:r>
              <a:rPr lang="en-US" dirty="0" smtClean="0"/>
              <a:t> forest restoration</a:t>
            </a:r>
          </a:p>
          <a:p>
            <a:r>
              <a:rPr lang="en-US" dirty="0" smtClean="0"/>
              <a:t>Not just a stand/site problem</a:t>
            </a:r>
          </a:p>
          <a:p>
            <a:r>
              <a:rPr lang="en-US" dirty="0" smtClean="0"/>
              <a:t>Can’t assume constant climate </a:t>
            </a:r>
          </a:p>
          <a:p>
            <a:r>
              <a:rPr lang="en-US" dirty="0" smtClean="0"/>
              <a:t>The problem is really about </a:t>
            </a:r>
          </a:p>
          <a:p>
            <a:pPr marL="400050" lvl="1" indent="0">
              <a:buNone/>
            </a:pPr>
            <a:r>
              <a:rPr lang="en-US" b="1" dirty="0" smtClean="0"/>
              <a:t>Managing dynamic, multi-scale landscapes with socio-ecological interactions </a:t>
            </a:r>
          </a:p>
        </p:txBody>
      </p:sp>
    </p:spTree>
    <p:extLst>
      <p:ext uri="{BB962C8B-B14F-4D97-AF65-F5344CB8AC3E}">
        <p14:creationId xmlns:p14="http://schemas.microsoft.com/office/powerpoint/2010/main" val="17103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70" y="-102741"/>
            <a:ext cx="871762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Landscapes are large and heterogeneous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19883" y="869132"/>
            <a:ext cx="3493215" cy="2812614"/>
            <a:chOff x="1119883" y="869132"/>
            <a:chExt cx="3493215" cy="281261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6035537"/>
                </p:ext>
              </p:extLst>
            </p:nvPr>
          </p:nvGraphicFramePr>
          <p:xfrm>
            <a:off x="1119883" y="887174"/>
            <a:ext cx="3493215" cy="2794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" name="Acrobat Document" r:id="rId3" imgW="4571842" imgH="3657600" progId="AcroExch.Document.11">
                    <p:embed/>
                  </p:oleObj>
                </mc:Choice>
                <mc:Fallback>
                  <p:oleObj name="Acrobat Document" r:id="rId3" imgW="4571842" imgH="3657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19883" y="887174"/>
                          <a:ext cx="3493215" cy="27945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879000" y="869132"/>
              <a:ext cx="171110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Vegetation (Cover)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34284" y="863029"/>
            <a:ext cx="3499885" cy="2794571"/>
            <a:chOff x="4634284" y="863029"/>
            <a:chExt cx="3499885" cy="2794571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5751539"/>
                </p:ext>
              </p:extLst>
            </p:nvPr>
          </p:nvGraphicFramePr>
          <p:xfrm>
            <a:off x="4634284" y="863029"/>
            <a:ext cx="3493214" cy="2794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Acrobat Document" r:id="rId5" imgW="4571842" imgH="3657600" progId="AcroExch.Document.11">
                    <p:embed/>
                  </p:oleObj>
                </mc:Choice>
                <mc:Fallback>
                  <p:oleObj name="Acrobat Document" r:id="rId5" imgW="4571842" imgH="3657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34284" y="863029"/>
                          <a:ext cx="3493214" cy="27945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7064349" y="869131"/>
              <a:ext cx="10698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Ownership 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30156" y="3675579"/>
            <a:ext cx="3472667" cy="2778134"/>
            <a:chOff x="1130156" y="3675579"/>
            <a:chExt cx="3472667" cy="277813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2620064"/>
                </p:ext>
              </p:extLst>
            </p:nvPr>
          </p:nvGraphicFramePr>
          <p:xfrm>
            <a:off x="1130156" y="3675579"/>
            <a:ext cx="3472667" cy="2778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name="Acrobat Document" r:id="rId7" imgW="4571842" imgH="3657600" progId="AcroExch.Document.11">
                    <p:embed/>
                  </p:oleObj>
                </mc:Choice>
                <mc:Fallback>
                  <p:oleObj name="Acrobat Document" r:id="rId7" imgW="4571842" imgH="3657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30156" y="3675579"/>
                          <a:ext cx="3472667" cy="27781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948585" y="3696552"/>
              <a:ext cx="6415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WUI 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02820" y="3578857"/>
            <a:ext cx="3551007" cy="2878452"/>
            <a:chOff x="4602820" y="3578857"/>
            <a:chExt cx="3551007" cy="287845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1689053"/>
                </p:ext>
              </p:extLst>
            </p:nvPr>
          </p:nvGraphicFramePr>
          <p:xfrm>
            <a:off x="4602820" y="3616503"/>
            <a:ext cx="3551007" cy="2840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Acrobat Document" r:id="rId9" imgW="4571842" imgH="3657600" progId="AcroExch.Document.11">
                    <p:embed/>
                  </p:oleObj>
                </mc:Choice>
                <mc:Fallback>
                  <p:oleObj name="Acrobat Document" r:id="rId9" imgW="4571842" imgH="3657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602820" y="3616503"/>
                          <a:ext cx="3551007" cy="28408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660689" y="3578857"/>
              <a:ext cx="1473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Habitat (NSO)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0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regg_1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/>
          <a:srcRect l="7564" t="5141" r="2571" b="-467"/>
          <a:stretch>
            <a:fillRect/>
          </a:stretch>
        </p:blipFill>
        <p:spPr>
          <a:xfrm>
            <a:off x="618322" y="4094789"/>
            <a:ext cx="8001000" cy="2590800"/>
          </a:xfrm>
          <a:noFill/>
          <a:ln/>
        </p:spPr>
      </p:pic>
      <p:grpSp>
        <p:nvGrpSpPr>
          <p:cNvPr id="13" name="Group 12"/>
          <p:cNvGrpSpPr/>
          <p:nvPr/>
        </p:nvGrpSpPr>
        <p:grpSpPr>
          <a:xfrm>
            <a:off x="694522" y="736695"/>
            <a:ext cx="7924800" cy="2713038"/>
            <a:chOff x="694522" y="736695"/>
            <a:chExt cx="7924800" cy="2713038"/>
          </a:xfrm>
        </p:grpSpPr>
        <p:pic>
          <p:nvPicPr>
            <p:cNvPr id="2052" name="Picture 4" descr="lava_butte2"/>
            <p:cNvPicPr>
              <a:picLocks noChangeAspect="1" noChangeArrowheads="1"/>
            </p:cNvPicPr>
            <p:nvPr/>
          </p:nvPicPr>
          <p:blipFill>
            <a:blip r:embed="rId4" cstate="print"/>
            <a:srcRect l="5858" t="19501" r="4143" b="8667"/>
            <a:stretch>
              <a:fillRect/>
            </a:stretch>
          </p:blipFill>
          <p:spPr bwMode="auto">
            <a:xfrm>
              <a:off x="694522" y="736695"/>
              <a:ext cx="7924800" cy="27130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838200" y="762000"/>
              <a:ext cx="1447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1933</a:t>
              </a:r>
            </a:p>
          </p:txBody>
        </p:sp>
      </p:grp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838200" y="4191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7586" y="3449733"/>
            <a:ext cx="378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East from Lava Butte Lookout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4092" y="141758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Landscapes change over time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681323" y="3725457"/>
            <a:ext cx="22365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Courtesy John Allen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73282" y="767356"/>
            <a:ext cx="8666954" cy="5916202"/>
            <a:chOff x="6851238" y="639846"/>
            <a:chExt cx="6618898" cy="516225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0451791"/>
                </p:ext>
              </p:extLst>
            </p:nvPr>
          </p:nvGraphicFramePr>
          <p:xfrm>
            <a:off x="6851238" y="639846"/>
            <a:ext cx="6452813" cy="5162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Acrobat Document" r:id="rId5" imgW="4571842" imgH="3657600" progId="AcroExch.Document.11">
                    <p:embed/>
                  </p:oleObj>
                </mc:Choice>
                <mc:Fallback>
                  <p:oleObj name="Acrobat Document" r:id="rId5" imgW="4571842" imgH="3657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51238" y="639846"/>
                          <a:ext cx="6452813" cy="5162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1312563" y="764915"/>
              <a:ext cx="21575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Wildfire History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79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38234" y="6496167"/>
            <a:ext cx="12795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Paige Fischer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2827" y="188991"/>
            <a:ext cx="8655602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Social landscapes </a:t>
            </a:r>
            <a:br>
              <a:rPr lang="en-US" sz="2800" b="1" dirty="0" smtClean="0"/>
            </a:br>
            <a:r>
              <a:rPr lang="en-US" sz="2800" dirty="0" smtClean="0"/>
              <a:t>Not necessarily spatial, but still large and heterogeneous </a:t>
            </a: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57" y="1671429"/>
            <a:ext cx="6473982" cy="425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4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We need </a:t>
            </a:r>
            <a:r>
              <a:rPr lang="en-US" dirty="0" smtClean="0"/>
              <a:t>new information </a:t>
            </a:r>
            <a:r>
              <a:rPr lang="en-US" dirty="0"/>
              <a:t>and tools to help us understand landscapes </a:t>
            </a:r>
            <a:r>
              <a:rPr lang="en-US" dirty="0" smtClean="0"/>
              <a:t>as: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and heterogeneous systems</a:t>
            </a:r>
          </a:p>
          <a:p>
            <a:r>
              <a:rPr lang="en-US" dirty="0" smtClean="0"/>
              <a:t>Dynamic—both slow and fast</a:t>
            </a:r>
          </a:p>
          <a:p>
            <a:r>
              <a:rPr lang="en-US" dirty="0" smtClean="0"/>
              <a:t>View through different perspectives </a:t>
            </a:r>
          </a:p>
          <a:p>
            <a:r>
              <a:rPr lang="en-US" dirty="0" smtClean="0"/>
              <a:t>Interactions between social and ecological systems </a:t>
            </a:r>
          </a:p>
          <a:p>
            <a:r>
              <a:rPr lang="en-US" dirty="0"/>
              <a:t>Subject to unpredictable </a:t>
            </a:r>
            <a:r>
              <a:rPr lang="en-US" dirty="0" smtClean="0"/>
              <a:t>events/forces </a:t>
            </a:r>
            <a:r>
              <a:rPr lang="en-US" dirty="0"/>
              <a:t>(e.g. fire, </a:t>
            </a:r>
            <a:r>
              <a:rPr lang="en-US" dirty="0" smtClean="0"/>
              <a:t>markets, climate change)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FPF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coupled human and natural systems in fire prone landscapes</a:t>
            </a:r>
          </a:p>
          <a:p>
            <a:r>
              <a:rPr lang="en-US" dirty="0" smtClean="0"/>
              <a:t>Develop agent-based model to help us explore ecological and social landscapes</a:t>
            </a:r>
          </a:p>
          <a:p>
            <a:r>
              <a:rPr lang="en-US" dirty="0" smtClean="0"/>
              <a:t>Develop new social science information about risk perception, management behavior and social networks</a:t>
            </a:r>
          </a:p>
          <a:p>
            <a:r>
              <a:rPr lang="en-US" dirty="0" smtClean="0"/>
              <a:t>Engage in joint learning with stakeholders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621496"/>
              </p:ext>
            </p:extLst>
          </p:nvPr>
        </p:nvGraphicFramePr>
        <p:xfrm>
          <a:off x="4542502" y="1430595"/>
          <a:ext cx="4247535" cy="359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N:\DOCS\Research projects  and  ideas\CNHS CENTRAL OREGON\Talks\Deschutes march 2014\north_ownership_sl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2863" y="3308817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USFS 48%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19272" y="2409537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NIPF 20%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219272" y="3259722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Corporate</a:t>
            </a:r>
          </a:p>
          <a:p>
            <a:r>
              <a:rPr lang="en-US" sz="1600" dirty="0" smtClean="0"/>
              <a:t> 12%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52863" y="1366463"/>
            <a:ext cx="1831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 8%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41516" y="461798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BLM 7%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89142" y="1284270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Other 5%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256908" y="5722706"/>
            <a:ext cx="678094" cy="9965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06141" y="205752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Ownership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49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15584" y="1298188"/>
            <a:ext cx="7617827" cy="446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875321" y="4133062"/>
            <a:ext cx="2054332" cy="1554304"/>
            <a:chOff x="5875321" y="4133062"/>
            <a:chExt cx="2054332" cy="1554304"/>
          </a:xfrm>
        </p:grpSpPr>
        <p:sp>
          <p:nvSpPr>
            <p:cNvPr id="18" name="Text Box 19"/>
            <p:cNvSpPr txBox="1"/>
            <p:nvPr/>
          </p:nvSpPr>
          <p:spPr>
            <a:xfrm>
              <a:off x="5875321" y="4575620"/>
              <a:ext cx="2054332" cy="111174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Times New Roman"/>
                  <a:ea typeface="Calibri"/>
                </a:rPr>
                <a:t>Landscape </a:t>
              </a:r>
              <a:r>
                <a:rPr lang="en-US" sz="1400" b="1" dirty="0" smtClean="0">
                  <a:effectLst/>
                  <a:latin typeface="Times New Roman"/>
                  <a:ea typeface="Calibri"/>
                </a:rPr>
                <a:t>Outputs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effectLst/>
                  <a:latin typeface="Times New Roman"/>
                  <a:ea typeface="Calibri"/>
                </a:rPr>
                <a:t>Forest </a:t>
              </a:r>
              <a:r>
                <a:rPr lang="en-US" sz="1200" dirty="0">
                  <a:effectLst/>
                  <a:latin typeface="Times New Roman"/>
                  <a:ea typeface="Calibri"/>
                </a:rPr>
                <a:t>products, terrestrial biodiversity, wildlife habitat, landscape amenities, fire area, fire hazard, carbon</a:t>
              </a:r>
              <a:endParaRPr lang="en-US" sz="11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944783" y="4566387"/>
              <a:ext cx="1913408" cy="108142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7123897" y="4196215"/>
              <a:ext cx="349727" cy="223422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8311" y="1465514"/>
            <a:ext cx="1720349" cy="1591832"/>
            <a:chOff x="6098311" y="1465514"/>
            <a:chExt cx="1720349" cy="1591832"/>
          </a:xfrm>
        </p:grpSpPr>
        <p:sp>
          <p:nvSpPr>
            <p:cNvPr id="5" name="Right Arrow 4"/>
            <p:cNvSpPr/>
            <p:nvPr/>
          </p:nvSpPr>
          <p:spPr>
            <a:xfrm rot="16200000">
              <a:off x="6995530" y="2733331"/>
              <a:ext cx="368569" cy="223422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Text Box 18"/>
            <p:cNvSpPr txBox="1"/>
            <p:nvPr/>
          </p:nvSpPr>
          <p:spPr>
            <a:xfrm>
              <a:off x="6098311" y="1465514"/>
              <a:ext cx="1720349" cy="7334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effectLst/>
                  <a:latin typeface="Times New Roman"/>
                  <a:ea typeface="Calibri"/>
                </a:rPr>
                <a:t>Other Change Processes</a:t>
              </a:r>
              <a:endParaRPr lang="en-US" sz="1100" dirty="0">
                <a:effectLst/>
                <a:latin typeface="Times New Roman"/>
                <a:ea typeface="Calibri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Times New Roman"/>
                  <a:ea typeface="Calibri"/>
                </a:rPr>
                <a:t>Vegetation succession, fire behavior, housing expansion</a:t>
              </a:r>
              <a:endParaRPr lang="en-US" sz="11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5400000">
              <a:off x="7282622" y="2755491"/>
              <a:ext cx="380288" cy="223422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99729" y="1500822"/>
              <a:ext cx="1667849" cy="104578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3" name="Text Box 34"/>
          <p:cNvSpPr txBox="1"/>
          <p:nvPr/>
        </p:nvSpPr>
        <p:spPr>
          <a:xfrm>
            <a:off x="2185524" y="596545"/>
            <a:ext cx="2209845" cy="47787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Calibri"/>
              </a:rPr>
              <a:t>External </a:t>
            </a:r>
            <a:r>
              <a:rPr lang="en-US" sz="1400" b="1" dirty="0" smtClean="0">
                <a:effectLst/>
                <a:latin typeface="Times New Roman"/>
                <a:ea typeface="Calibri"/>
              </a:rPr>
              <a:t>Drivers</a:t>
            </a:r>
            <a:endParaRPr lang="en-US" sz="1100" dirty="0">
              <a:effectLst/>
              <a:latin typeface="Times New Roman"/>
              <a:ea typeface="Calibri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Forest </a:t>
            </a:r>
            <a:r>
              <a:rPr lang="en-US" sz="1400" dirty="0" smtClean="0">
                <a:effectLst/>
                <a:latin typeface="Times New Roman"/>
                <a:ea typeface="Calibri"/>
              </a:rPr>
              <a:t>policies, markets</a:t>
            </a:r>
            <a:endParaRPr lang="en-US" sz="1200" dirty="0">
              <a:effectLst/>
              <a:latin typeface="Times New Roman"/>
              <a:ea typeface="Calibri"/>
            </a:endParaRPr>
          </a:p>
        </p:txBody>
      </p:sp>
      <p:sp>
        <p:nvSpPr>
          <p:cNvPr id="37" name="Text Box 38"/>
          <p:cNvSpPr txBox="1"/>
          <p:nvPr/>
        </p:nvSpPr>
        <p:spPr>
          <a:xfrm rot="16200000">
            <a:off x="6154553" y="-519516"/>
            <a:ext cx="535083" cy="276720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txBody>
          <a:bodyPr rot="0" spcFirstLastPara="0" vert="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Calibri"/>
              </a:rPr>
              <a:t>External </a:t>
            </a:r>
            <a:r>
              <a:rPr lang="en-US" sz="1400" b="1" dirty="0" smtClean="0">
                <a:effectLst/>
                <a:latin typeface="Times New Roman"/>
                <a:ea typeface="Calibri"/>
              </a:rPr>
              <a:t>Drivers</a:t>
            </a:r>
            <a:endParaRPr lang="en-US" sz="1100" dirty="0">
              <a:effectLst/>
              <a:latin typeface="Times New Roman"/>
              <a:ea typeface="Calibri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/>
                <a:ea typeface="Calibri"/>
              </a:rPr>
              <a:t>Climate </a:t>
            </a:r>
            <a:r>
              <a:rPr lang="en-US" sz="1400" dirty="0" smtClean="0">
                <a:effectLst/>
                <a:latin typeface="Times New Roman"/>
                <a:ea typeface="Calibri"/>
              </a:rPr>
              <a:t>change</a:t>
            </a:r>
            <a:r>
              <a:rPr lang="en-US" sz="1400" dirty="0">
                <a:effectLst/>
                <a:latin typeface="Times New Roman"/>
                <a:ea typeface="Calibri"/>
              </a:rPr>
              <a:t>, population growth</a:t>
            </a:r>
            <a:endParaRPr lang="en-US" sz="1200" dirty="0">
              <a:effectLst/>
              <a:latin typeface="Times New Roman"/>
              <a:ea typeface="Calibri"/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2832459" y="1190211"/>
            <a:ext cx="268107" cy="24846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664806" y="1733924"/>
            <a:ext cx="1542172" cy="3490486"/>
            <a:chOff x="2664806" y="1733924"/>
            <a:chExt cx="1542172" cy="3490486"/>
          </a:xfrm>
        </p:grpSpPr>
        <p:sp>
          <p:nvSpPr>
            <p:cNvPr id="7" name="Text Box 8"/>
            <p:cNvSpPr txBox="1"/>
            <p:nvPr/>
          </p:nvSpPr>
          <p:spPr>
            <a:xfrm>
              <a:off x="2664806" y="1733924"/>
              <a:ext cx="1314682" cy="3490486"/>
            </a:xfrm>
            <a:prstGeom prst="rect">
              <a:avLst/>
            </a:prstGeom>
            <a:noFill/>
            <a:ln w="190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effectLst/>
                  <a:latin typeface="Times New Roman"/>
                  <a:ea typeface="Calibri"/>
                </a:rPr>
                <a:t>Actors</a:t>
              </a:r>
              <a:endParaRPr lang="en-US" sz="12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9" name="Text Box 10"/>
            <p:cNvSpPr txBox="1"/>
            <p:nvPr/>
          </p:nvSpPr>
          <p:spPr>
            <a:xfrm>
              <a:off x="2694512" y="2109316"/>
              <a:ext cx="1237209" cy="78902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latin typeface="Times New Roman"/>
                  <a:ea typeface="Calibri"/>
                </a:rPr>
                <a:t>US Forest Service,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effectLst/>
                  <a:latin typeface="Times New Roman"/>
                  <a:ea typeface="Calibri"/>
                </a:rPr>
                <a:t>Bureau of Land Management,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latin typeface="Times New Roman"/>
                  <a:ea typeface="Calibri"/>
                </a:rPr>
                <a:t>State of Oregon </a:t>
              </a:r>
              <a:r>
                <a:rPr lang="en-US" sz="1050" dirty="0" smtClean="0">
                  <a:effectLst/>
                  <a:latin typeface="Times New Roman"/>
                  <a:ea typeface="Calibri"/>
                </a:rPr>
                <a:t> </a:t>
              </a:r>
              <a:endParaRPr lang="en-US" sz="105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0" name="Text Box 11"/>
            <p:cNvSpPr txBox="1"/>
            <p:nvPr/>
          </p:nvSpPr>
          <p:spPr>
            <a:xfrm>
              <a:off x="2825364" y="2946854"/>
              <a:ext cx="997951" cy="41421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effectLst/>
                  <a:latin typeface="Times New Roman"/>
                  <a:ea typeface="Calibri"/>
                </a:rPr>
                <a:t>Corporate forest </a:t>
              </a:r>
              <a:r>
                <a:rPr lang="en-US" sz="1100" dirty="0" smtClean="0">
                  <a:effectLst/>
                  <a:latin typeface="Times New Roman"/>
                  <a:ea typeface="Calibri"/>
                </a:rPr>
                <a:t>owners</a:t>
              </a:r>
              <a:endParaRPr lang="en-US" sz="105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1" name="Text Box 12"/>
            <p:cNvSpPr txBox="1"/>
            <p:nvPr/>
          </p:nvSpPr>
          <p:spPr>
            <a:xfrm>
              <a:off x="2842055" y="3441777"/>
              <a:ext cx="997951" cy="26644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effectLst/>
                  <a:latin typeface="Times New Roman"/>
                  <a:ea typeface="Calibri"/>
                </a:rPr>
                <a:t>Tribes</a:t>
              </a:r>
            </a:p>
          </p:txBody>
        </p:sp>
        <p:sp>
          <p:nvSpPr>
            <p:cNvPr id="12" name="Text Box 13"/>
            <p:cNvSpPr txBox="1"/>
            <p:nvPr/>
          </p:nvSpPr>
          <p:spPr>
            <a:xfrm>
              <a:off x="2824776" y="3984890"/>
              <a:ext cx="1022850" cy="61878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Times New Roman"/>
                  <a:ea typeface="Calibri"/>
                </a:rPr>
                <a:t>Non-industrial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 </a:t>
              </a:r>
              <a:r>
                <a:rPr lang="en-US" sz="1200" dirty="0">
                  <a:effectLst/>
                  <a:latin typeface="Times New Roman"/>
                  <a:ea typeface="Calibri"/>
                </a:rPr>
                <a:t>forest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 owners</a:t>
              </a:r>
            </a:p>
          </p:txBody>
        </p:sp>
        <p:sp>
          <p:nvSpPr>
            <p:cNvPr id="13" name="Text Box 14"/>
            <p:cNvSpPr txBox="1"/>
            <p:nvPr/>
          </p:nvSpPr>
          <p:spPr>
            <a:xfrm>
              <a:off x="2849675" y="4665696"/>
              <a:ext cx="997951" cy="44140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latin typeface="Times New Roman"/>
                  <a:ea typeface="Calibri"/>
                </a:rPr>
                <a:t>Homeowners</a:t>
              </a:r>
              <a:endParaRPr lang="en-US" sz="105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 rot="5400000">
              <a:off x="3561685" y="2996956"/>
              <a:ext cx="1102837" cy="16496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Isosceles Triangle 74"/>
            <p:cNvSpPr/>
            <p:nvPr/>
          </p:nvSpPr>
          <p:spPr>
            <a:xfrm rot="5400000">
              <a:off x="3533777" y="4487442"/>
              <a:ext cx="1170046" cy="176356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45827" y="1725361"/>
            <a:ext cx="1257525" cy="3483695"/>
            <a:chOff x="4245827" y="1725361"/>
            <a:chExt cx="1257525" cy="3483695"/>
          </a:xfrm>
        </p:grpSpPr>
        <p:sp>
          <p:nvSpPr>
            <p:cNvPr id="8" name="Text Box 9"/>
            <p:cNvSpPr txBox="1"/>
            <p:nvPr/>
          </p:nvSpPr>
          <p:spPr>
            <a:xfrm>
              <a:off x="4245827" y="1725361"/>
              <a:ext cx="983280" cy="348369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effectLst/>
                  <a:latin typeface="Times New Roman"/>
                  <a:ea typeface="Calibri"/>
                </a:rPr>
                <a:t>DecisionMaking</a:t>
              </a:r>
              <a:endParaRPr lang="en-US" sz="11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4" name="Text Box 15"/>
            <p:cNvSpPr txBox="1"/>
            <p:nvPr/>
          </p:nvSpPr>
          <p:spPr>
            <a:xfrm>
              <a:off x="4301794" y="2616790"/>
              <a:ext cx="871346" cy="1117091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latin typeface="Times New Roman"/>
                  <a:ea typeface="Calibri"/>
                </a:rPr>
                <a:t>Volume</a:t>
              </a:r>
              <a:r>
                <a:rPr lang="en-US" sz="1100" dirty="0" smtClean="0">
                  <a:effectLst/>
                  <a:latin typeface="Times New Roman"/>
                  <a:ea typeface="Calibri"/>
                </a:rPr>
                <a:t>/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effectLst/>
                  <a:latin typeface="Times New Roman"/>
                  <a:ea typeface="Calibri"/>
                </a:rPr>
                <a:t>area targets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latin typeface="Times New Roman"/>
                  <a:ea typeface="Calibri"/>
                </a:rPr>
                <a:t>with constraints and preferences</a:t>
              </a:r>
              <a:endParaRPr lang="en-US" sz="105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5" name="Text Box 16"/>
            <p:cNvSpPr txBox="1"/>
            <p:nvPr/>
          </p:nvSpPr>
          <p:spPr>
            <a:xfrm>
              <a:off x="4285037" y="4294281"/>
              <a:ext cx="904860" cy="550057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effectLst/>
                  <a:latin typeface="Times New Roman"/>
                  <a:ea typeface="Calibri"/>
                </a:rPr>
                <a:t>Owner preferences and values</a:t>
              </a:r>
              <a:endParaRPr lang="en-US" sz="9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76" name="Isosceles Triangle 75"/>
            <p:cNvSpPr/>
            <p:nvPr/>
          </p:nvSpPr>
          <p:spPr>
            <a:xfrm rot="5400000">
              <a:off x="4832866" y="3572024"/>
              <a:ext cx="1170046" cy="170926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40499" y="5053090"/>
            <a:ext cx="4834822" cy="568456"/>
            <a:chOff x="1040499" y="5053090"/>
            <a:chExt cx="4834822" cy="568456"/>
          </a:xfrm>
        </p:grpSpPr>
        <p:sp>
          <p:nvSpPr>
            <p:cNvPr id="21" name="Right Arrow 20"/>
            <p:cNvSpPr/>
            <p:nvPr/>
          </p:nvSpPr>
          <p:spPr>
            <a:xfrm rot="16200000">
              <a:off x="3261503" y="5287671"/>
              <a:ext cx="313762" cy="25587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Bent-Up Arrow 91"/>
            <p:cNvSpPr/>
            <p:nvPr/>
          </p:nvSpPr>
          <p:spPr>
            <a:xfrm rot="10800000" flipV="1">
              <a:off x="1040499" y="5053090"/>
              <a:ext cx="4834822" cy="568456"/>
            </a:xfrm>
            <a:prstGeom prst="ben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0477" y="1779750"/>
            <a:ext cx="2209265" cy="3616297"/>
            <a:chOff x="400477" y="1779750"/>
            <a:chExt cx="2209265" cy="3616297"/>
          </a:xfrm>
        </p:grpSpPr>
        <p:sp>
          <p:nvSpPr>
            <p:cNvPr id="100" name="Left-Up Arrow 99"/>
            <p:cNvSpPr/>
            <p:nvPr/>
          </p:nvSpPr>
          <p:spPr>
            <a:xfrm rot="10800000">
              <a:off x="1863717" y="1779750"/>
              <a:ext cx="707022" cy="533400"/>
            </a:xfrm>
            <a:prstGeom prst="lef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Left-Up Arrow 100"/>
            <p:cNvSpPr/>
            <p:nvPr/>
          </p:nvSpPr>
          <p:spPr>
            <a:xfrm rot="5400000">
              <a:off x="1903932" y="4729240"/>
              <a:ext cx="559828" cy="773785"/>
            </a:xfrm>
            <a:prstGeom prst="lef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0477" y="2386248"/>
              <a:ext cx="2209265" cy="2408573"/>
              <a:chOff x="400477" y="2386248"/>
              <a:chExt cx="2209265" cy="2408573"/>
            </a:xfrm>
          </p:grpSpPr>
          <p:sp>
            <p:nvSpPr>
              <p:cNvPr id="41" name="Rounded Rectangle 40"/>
              <p:cNvSpPr/>
              <p:nvPr/>
            </p:nvSpPr>
            <p:spPr>
              <a:xfrm rot="10800000">
                <a:off x="400477" y="2386248"/>
                <a:ext cx="2209265" cy="240857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cxnSp>
            <p:nvCxnSpPr>
              <p:cNvPr id="91" name="Straight Connector 90"/>
              <p:cNvCxnSpPr>
                <a:stCxn id="44" idx="0"/>
                <a:endCxn id="2" idx="2"/>
              </p:cNvCxnSpPr>
              <p:nvPr/>
            </p:nvCxnSpPr>
            <p:spPr>
              <a:xfrm flipH="1" flipV="1">
                <a:off x="996365" y="3175336"/>
                <a:ext cx="1179050" cy="59411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527534" y="2898337"/>
                <a:ext cx="93766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Conservation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14695" y="4133062"/>
                <a:ext cx="851608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Fire Protection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863718" y="3769446"/>
                <a:ext cx="623393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Home-</a:t>
                </a:r>
              </a:p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owner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04307" y="2961042"/>
                <a:ext cx="849422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Forest Products</a:t>
                </a:r>
              </a:p>
            </p:txBody>
          </p:sp>
          <p:cxnSp>
            <p:nvCxnSpPr>
              <p:cNvPr id="48" name="Straight Connector 47"/>
              <p:cNvCxnSpPr>
                <a:stCxn id="45" idx="1"/>
                <a:endCxn id="2" idx="3"/>
              </p:cNvCxnSpPr>
              <p:nvPr/>
            </p:nvCxnSpPr>
            <p:spPr>
              <a:xfrm flipH="1" flipV="1">
                <a:off x="1465196" y="3036837"/>
                <a:ext cx="139112" cy="13964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2" idx="2"/>
                <a:endCxn id="3" idx="0"/>
              </p:cNvCxnSpPr>
              <p:nvPr/>
            </p:nvCxnSpPr>
            <p:spPr>
              <a:xfrm>
                <a:off x="996365" y="3175336"/>
                <a:ext cx="44134" cy="9577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44" idx="0"/>
                <a:endCxn id="45" idx="2"/>
              </p:cNvCxnSpPr>
              <p:nvPr/>
            </p:nvCxnSpPr>
            <p:spPr>
              <a:xfrm flipH="1" flipV="1">
                <a:off x="2029018" y="3391929"/>
                <a:ext cx="146397" cy="37751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44" idx="2"/>
                <a:endCxn id="3" idx="3"/>
              </p:cNvCxnSpPr>
              <p:nvPr/>
            </p:nvCxnSpPr>
            <p:spPr>
              <a:xfrm flipH="1">
                <a:off x="1466303" y="4200333"/>
                <a:ext cx="709112" cy="14817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553493" y="2492807"/>
                <a:ext cx="2020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Social Networks 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5" name="Straight Connector 54"/>
              <p:cNvCxnSpPr>
                <a:stCxn id="2" idx="2"/>
                <a:endCxn id="22" idx="1"/>
              </p:cNvCxnSpPr>
              <p:nvPr/>
            </p:nvCxnSpPr>
            <p:spPr>
              <a:xfrm flipH="1">
                <a:off x="553492" y="3175336"/>
                <a:ext cx="442873" cy="53288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22" idx="3"/>
                <a:endCxn id="45" idx="2"/>
              </p:cNvCxnSpPr>
              <p:nvPr/>
            </p:nvCxnSpPr>
            <p:spPr>
              <a:xfrm flipV="1">
                <a:off x="1447799" y="3391929"/>
                <a:ext cx="581219" cy="31629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22" idx="1"/>
                <a:endCxn id="3" idx="0"/>
              </p:cNvCxnSpPr>
              <p:nvPr/>
            </p:nvCxnSpPr>
            <p:spPr>
              <a:xfrm>
                <a:off x="553492" y="3708221"/>
                <a:ext cx="487007" cy="42484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22" idx="3"/>
                <a:endCxn id="44" idx="1"/>
              </p:cNvCxnSpPr>
              <p:nvPr/>
            </p:nvCxnSpPr>
            <p:spPr>
              <a:xfrm>
                <a:off x="1447799" y="3708221"/>
                <a:ext cx="415919" cy="27666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3" idx="0"/>
                <a:endCxn id="45" idx="2"/>
              </p:cNvCxnSpPr>
              <p:nvPr/>
            </p:nvCxnSpPr>
            <p:spPr>
              <a:xfrm flipV="1">
                <a:off x="1040499" y="3391929"/>
                <a:ext cx="988519" cy="74113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553492" y="3585110"/>
                <a:ext cx="894307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Government</a:t>
                </a:r>
                <a:endParaRPr lang="en-US" sz="1000" dirty="0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5538532" y="2739085"/>
            <a:ext cx="883562" cy="16927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</a:p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trees,</a:t>
            </a:r>
          </a:p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surface fuels,</a:t>
            </a:r>
          </a:p>
          <a:p>
            <a:pPr algn="ctr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Firewise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homes, </a:t>
            </a:r>
          </a:p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land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Down Arrow 101"/>
          <p:cNvSpPr/>
          <p:nvPr/>
        </p:nvSpPr>
        <p:spPr>
          <a:xfrm>
            <a:off x="6765455" y="1185148"/>
            <a:ext cx="256840" cy="25109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51432" y="3176486"/>
            <a:ext cx="1407250" cy="898921"/>
            <a:chOff x="6451432" y="3176486"/>
            <a:chExt cx="1407250" cy="898921"/>
          </a:xfrm>
        </p:grpSpPr>
        <p:sp>
          <p:nvSpPr>
            <p:cNvPr id="103" name="TextBox 102"/>
            <p:cNvSpPr txBox="1"/>
            <p:nvPr/>
          </p:nvSpPr>
          <p:spPr>
            <a:xfrm>
              <a:off x="6766628" y="3369246"/>
              <a:ext cx="1092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Times New Roman" pitchFamily="18" charset="0"/>
                  <a:cs typeface="Times New Roman" pitchFamily="18" charset="0"/>
                </a:rPr>
                <a:t>Landscape</a:t>
              </a:r>
            </a:p>
            <a:p>
              <a:pPr algn="ctr"/>
              <a:r>
                <a:rPr lang="en-US" sz="1500" b="1" dirty="0" smtClean="0">
                  <a:latin typeface="Times New Roman" pitchFamily="18" charset="0"/>
                  <a:cs typeface="Times New Roman" pitchFamily="18" charset="0"/>
                </a:rPr>
                <a:t>Condition</a:t>
              </a:r>
              <a:endParaRPr lang="en-US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ctagon 15"/>
            <p:cNvSpPr/>
            <p:nvPr/>
          </p:nvSpPr>
          <p:spPr>
            <a:xfrm>
              <a:off x="6781800" y="3176486"/>
              <a:ext cx="1061711" cy="898921"/>
            </a:xfrm>
            <a:prstGeom prst="oct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Left-Right Arrow 97"/>
            <p:cNvSpPr/>
            <p:nvPr/>
          </p:nvSpPr>
          <p:spPr>
            <a:xfrm>
              <a:off x="6451432" y="3540066"/>
              <a:ext cx="304873" cy="171760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04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12417</TotalTime>
  <Words>590</Words>
  <Application>Microsoft Office PowerPoint</Application>
  <PresentationFormat>On-screen Show (4:3)</PresentationFormat>
  <Paragraphs>159</Paragraphs>
  <Slides>17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Acrobat Document</vt:lpstr>
      <vt:lpstr>PowerPoint Presentation</vt:lpstr>
      <vt:lpstr>The “Problem” of wildfire policy and management </vt:lpstr>
      <vt:lpstr>Landscapes are large and heterogeneous</vt:lpstr>
      <vt:lpstr>PowerPoint Presentation</vt:lpstr>
      <vt:lpstr>Social landscapes  Not necessarily spatial, but still large and heterogeneous </vt:lpstr>
      <vt:lpstr>  We need new information and tools to help us understand landscapes as:   </vt:lpstr>
      <vt:lpstr>FPF Project</vt:lpstr>
      <vt:lpstr>PowerPoint Presentation</vt:lpstr>
      <vt:lpstr>PowerPoint Presentation</vt:lpstr>
      <vt:lpstr>FPF Envision Model</vt:lpstr>
      <vt:lpstr>PowerPoint Presentation</vt:lpstr>
      <vt:lpstr>Wildfire Behavior in Envision Minimum Travel Time Method</vt:lpstr>
      <vt:lpstr>Model Outputs (Story Lines)  </vt:lpstr>
      <vt:lpstr>Scenarios Analysis </vt:lpstr>
      <vt:lpstr>Examples of Possible Scenarios</vt:lpstr>
      <vt:lpstr>Research Team</vt:lpstr>
      <vt:lpstr>Questions ?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tspies</dc:creator>
  <cp:lastModifiedBy>Spies, Thomas A.</cp:lastModifiedBy>
  <cp:revision>442</cp:revision>
  <cp:lastPrinted>2013-06-13T20:03:19Z</cp:lastPrinted>
  <dcterms:created xsi:type="dcterms:W3CDTF">2011-09-17T18:57:45Z</dcterms:created>
  <dcterms:modified xsi:type="dcterms:W3CDTF">2014-05-29T18:34:21Z</dcterms:modified>
</cp:coreProperties>
</file>