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7" r:id="rId2"/>
    <p:sldId id="327" r:id="rId3"/>
    <p:sldId id="286" r:id="rId4"/>
    <p:sldId id="328" r:id="rId5"/>
    <p:sldId id="258" r:id="rId6"/>
    <p:sldId id="306" r:id="rId7"/>
    <p:sldId id="312" r:id="rId8"/>
    <p:sldId id="309" r:id="rId9"/>
    <p:sldId id="278" r:id="rId10"/>
    <p:sldId id="274" r:id="rId11"/>
    <p:sldId id="282" r:id="rId12"/>
    <p:sldId id="283" r:id="rId13"/>
    <p:sldId id="329" r:id="rId14"/>
    <p:sldId id="311" r:id="rId15"/>
    <p:sldId id="288" r:id="rId16"/>
  </p:sldIdLst>
  <p:sldSz cx="9144000" cy="6858000" type="screen4x3"/>
  <p:notesSz cx="6997700" cy="92837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4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1" autoAdjust="0"/>
    <p:restoredTop sz="64831" autoAdjust="0"/>
  </p:normalViewPr>
  <p:slideViewPr>
    <p:cSldViewPr>
      <p:cViewPr varScale="1">
        <p:scale>
          <a:sx n="74" d="100"/>
          <a:sy n="74" d="100"/>
        </p:scale>
        <p:origin x="-864"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66" d="100"/>
          <a:sy n="66" d="100"/>
        </p:scale>
        <p:origin x="-2266" y="-293"/>
      </p:cViewPr>
      <p:guideLst>
        <p:guide orient="horz" pos="2924"/>
        <p:guide pos="22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2337" cy="464185"/>
          </a:xfrm>
          <a:prstGeom prst="rect">
            <a:avLst/>
          </a:prstGeom>
        </p:spPr>
        <p:txBody>
          <a:bodyPr vert="horz" lIns="93732" tIns="46867" rIns="93732" bIns="46867" rtlCol="0"/>
          <a:lstStyle>
            <a:lvl1pPr algn="l">
              <a:defRPr sz="1200"/>
            </a:lvl1pPr>
          </a:lstStyle>
          <a:p>
            <a:endParaRPr lang="en-US" dirty="0"/>
          </a:p>
        </p:txBody>
      </p:sp>
      <p:sp>
        <p:nvSpPr>
          <p:cNvPr id="3" name="Date Placeholder 2"/>
          <p:cNvSpPr>
            <a:spLocks noGrp="1"/>
          </p:cNvSpPr>
          <p:nvPr>
            <p:ph type="dt" idx="1"/>
          </p:nvPr>
        </p:nvSpPr>
        <p:spPr>
          <a:xfrm>
            <a:off x="3963744" y="0"/>
            <a:ext cx="3032337" cy="464185"/>
          </a:xfrm>
          <a:prstGeom prst="rect">
            <a:avLst/>
          </a:prstGeom>
        </p:spPr>
        <p:txBody>
          <a:bodyPr vert="horz" lIns="93732" tIns="46867" rIns="93732" bIns="46867" rtlCol="0"/>
          <a:lstStyle>
            <a:lvl1pPr algn="r">
              <a:defRPr sz="1200"/>
            </a:lvl1pPr>
          </a:lstStyle>
          <a:p>
            <a:fld id="{6AD5C1DD-5CC8-4EF9-8756-D01E9CB75C1C}" type="datetimeFigureOut">
              <a:rPr lang="en-US" smtClean="0"/>
              <a:t>5/28/2014</a:t>
            </a:fld>
            <a:endParaRPr lang="en-US" dirty="0"/>
          </a:p>
        </p:txBody>
      </p:sp>
      <p:sp>
        <p:nvSpPr>
          <p:cNvPr id="4" name="Slide Image Placeholder 3"/>
          <p:cNvSpPr>
            <a:spLocks noGrp="1" noRot="1" noChangeAspect="1"/>
          </p:cNvSpPr>
          <p:nvPr>
            <p:ph type="sldImg" idx="2"/>
          </p:nvPr>
        </p:nvSpPr>
        <p:spPr>
          <a:xfrm>
            <a:off x="1177925" y="696913"/>
            <a:ext cx="4641850" cy="3481387"/>
          </a:xfrm>
          <a:prstGeom prst="rect">
            <a:avLst/>
          </a:prstGeom>
          <a:noFill/>
          <a:ln w="12700">
            <a:solidFill>
              <a:prstClr val="black"/>
            </a:solidFill>
          </a:ln>
        </p:spPr>
        <p:txBody>
          <a:bodyPr vert="horz" lIns="93732" tIns="46867" rIns="93732" bIns="46867" rtlCol="0" anchor="ctr"/>
          <a:lstStyle/>
          <a:p>
            <a:endParaRPr lang="en-US" dirty="0"/>
          </a:p>
        </p:txBody>
      </p:sp>
      <p:sp>
        <p:nvSpPr>
          <p:cNvPr id="5" name="Notes Placeholder 4"/>
          <p:cNvSpPr>
            <a:spLocks noGrp="1"/>
          </p:cNvSpPr>
          <p:nvPr>
            <p:ph type="body" sz="quarter" idx="3"/>
          </p:nvPr>
        </p:nvSpPr>
        <p:spPr>
          <a:xfrm>
            <a:off x="699770" y="4409759"/>
            <a:ext cx="5598160" cy="4177665"/>
          </a:xfrm>
          <a:prstGeom prst="rect">
            <a:avLst/>
          </a:prstGeom>
        </p:spPr>
        <p:txBody>
          <a:bodyPr vert="horz" lIns="93732" tIns="46867" rIns="93732" bIns="4686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17905"/>
            <a:ext cx="3032337" cy="464185"/>
          </a:xfrm>
          <a:prstGeom prst="rect">
            <a:avLst/>
          </a:prstGeom>
        </p:spPr>
        <p:txBody>
          <a:bodyPr vert="horz" lIns="93732" tIns="46867" rIns="93732" bIns="4686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63744" y="8817905"/>
            <a:ext cx="3032337" cy="464185"/>
          </a:xfrm>
          <a:prstGeom prst="rect">
            <a:avLst/>
          </a:prstGeom>
        </p:spPr>
        <p:txBody>
          <a:bodyPr vert="horz" lIns="93732" tIns="46867" rIns="93732" bIns="46867" rtlCol="0" anchor="b"/>
          <a:lstStyle>
            <a:lvl1pPr algn="r">
              <a:defRPr sz="1200"/>
            </a:lvl1pPr>
          </a:lstStyle>
          <a:p>
            <a:fld id="{248447EB-283F-4936-9BD9-B5ECA060C524}" type="slidenum">
              <a:rPr lang="en-US" smtClean="0"/>
              <a:t>‹#›</a:t>
            </a:fld>
            <a:endParaRPr lang="en-US" dirty="0"/>
          </a:p>
        </p:txBody>
      </p:sp>
    </p:spTree>
    <p:extLst>
      <p:ext uri="{BB962C8B-B14F-4D97-AF65-F5344CB8AC3E}">
        <p14:creationId xmlns:p14="http://schemas.microsoft.com/office/powerpoint/2010/main" val="229010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06788" y="0"/>
            <a:ext cx="3482975" cy="2613025"/>
          </a:xfrm>
        </p:spPr>
      </p:sp>
      <p:sp>
        <p:nvSpPr>
          <p:cNvPr id="3" name="Notes Placeholder 2"/>
          <p:cNvSpPr>
            <a:spLocks noGrp="1"/>
          </p:cNvSpPr>
          <p:nvPr>
            <p:ph type="body" idx="1"/>
          </p:nvPr>
        </p:nvSpPr>
        <p:spPr>
          <a:xfrm>
            <a:off x="777522" y="2841749"/>
            <a:ext cx="5364903" cy="4353119"/>
          </a:xfrm>
        </p:spPr>
        <p:txBody>
          <a:bodyPr>
            <a:normAutofit/>
          </a:bodyPr>
          <a:lstStyle/>
          <a:p>
            <a:r>
              <a:rPr lang="en-US" sz="1400" dirty="0">
                <a:latin typeface="Arial" pitchFamily="34" charset="0"/>
                <a:cs typeface="Arial" pitchFamily="34" charset="0"/>
              </a:rPr>
              <a:t>Title</a:t>
            </a:r>
          </a:p>
          <a:p>
            <a:endParaRPr lang="en-US" sz="1400" dirty="0">
              <a:latin typeface="Arial" pitchFamily="34" charset="0"/>
              <a:cs typeface="Arial" pitchFamily="34" charset="0"/>
            </a:endParaRPr>
          </a:p>
          <a:p>
            <a:r>
              <a:rPr lang="en-US" sz="1400" dirty="0">
                <a:latin typeface="Arial" pitchFamily="34" charset="0"/>
                <a:cs typeface="Arial" pitchFamily="34" charset="0"/>
              </a:rPr>
              <a:t>Other people/roles</a:t>
            </a:r>
          </a:p>
        </p:txBody>
      </p:sp>
      <p:sp>
        <p:nvSpPr>
          <p:cNvPr id="4" name="Slide Number Placeholder 3"/>
          <p:cNvSpPr>
            <a:spLocks noGrp="1"/>
          </p:cNvSpPr>
          <p:nvPr>
            <p:ph type="sldNum" sz="quarter" idx="10"/>
          </p:nvPr>
        </p:nvSpPr>
        <p:spPr/>
        <p:txBody>
          <a:bodyPr/>
          <a:lstStyle/>
          <a:p>
            <a:fld id="{A165A353-496D-4018-92E3-847B65F34C7B}"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09963" y="0"/>
            <a:ext cx="3468687" cy="2601913"/>
          </a:xfrm>
        </p:spPr>
      </p:sp>
      <p:sp>
        <p:nvSpPr>
          <p:cNvPr id="3" name="Notes Placeholder 2"/>
          <p:cNvSpPr>
            <a:spLocks noGrp="1"/>
          </p:cNvSpPr>
          <p:nvPr>
            <p:ph type="body" idx="1"/>
          </p:nvPr>
        </p:nvSpPr>
        <p:spPr>
          <a:xfrm>
            <a:off x="777523" y="2862474"/>
            <a:ext cx="5769328" cy="4052042"/>
          </a:xfrm>
        </p:spPr>
        <p:txBody>
          <a:bodyPr/>
          <a:lstStyle/>
          <a:p>
            <a:r>
              <a:rPr lang="en-US" sz="1400" dirty="0">
                <a:latin typeface="Arial" pitchFamily="34" charset="0"/>
                <a:cs typeface="Arial" pitchFamily="34" charset="0"/>
              </a:rPr>
              <a:t>We did this by explicitly recognizing two distinct components of perceived wildfire risk as</a:t>
            </a:r>
          </a:p>
          <a:p>
            <a:endParaRPr lang="en-US" sz="1400" dirty="0">
              <a:latin typeface="Arial" pitchFamily="34" charset="0"/>
              <a:cs typeface="Arial" pitchFamily="34" charset="0"/>
            </a:endParaRPr>
          </a:p>
          <a:p>
            <a:pPr marL="348866" indent="-348866">
              <a:buAutoNum type="arabicPeriod"/>
            </a:pPr>
            <a:r>
              <a:rPr lang="en-US" sz="1400" dirty="0">
                <a:latin typeface="Arial" pitchFamily="34" charset="0"/>
                <a:cs typeface="Arial" pitchFamily="34" charset="0"/>
              </a:rPr>
              <a:t>The likelihood of wildfire in the vicinity of the homeowner;</a:t>
            </a:r>
          </a:p>
          <a:p>
            <a:pPr marL="348866" indent="-348866">
              <a:buAutoNum type="arabicPeriod"/>
            </a:pPr>
            <a:endParaRPr lang="en-US" sz="1400" dirty="0">
              <a:latin typeface="Arial" pitchFamily="34" charset="0"/>
              <a:cs typeface="Arial" pitchFamily="34" charset="0"/>
            </a:endParaRPr>
          </a:p>
          <a:p>
            <a:pPr marL="348866" indent="-348866">
              <a:buAutoNum type="arabicPeriod"/>
            </a:pPr>
            <a:r>
              <a:rPr lang="en-US" sz="1400" dirty="0">
                <a:latin typeface="Arial" pitchFamily="34" charset="0"/>
                <a:cs typeface="Arial" pitchFamily="34" charset="0"/>
              </a:rPr>
              <a:t>The likelihood of damage to the home in the event of wildfire.</a:t>
            </a:r>
          </a:p>
          <a:p>
            <a:pPr marL="348866" indent="-348866">
              <a:buAutoNum type="arabicPeriod"/>
            </a:pPr>
            <a:endParaRPr lang="en-US" sz="1400" dirty="0">
              <a:latin typeface="Arial" pitchFamily="34" charset="0"/>
              <a:cs typeface="Arial" pitchFamily="34" charset="0"/>
            </a:endParaRPr>
          </a:p>
          <a:p>
            <a:r>
              <a:rPr lang="en-US" sz="1400" dirty="0">
                <a:latin typeface="Arial" pitchFamily="34" charset="0"/>
                <a:cs typeface="Arial" pitchFamily="34" charset="0"/>
              </a:rPr>
              <a:t>We assume that together, these two factors combine to characterize the likelihood an individual homeowner feels that a wildfire could occur that damages the home</a:t>
            </a:r>
          </a:p>
          <a:p>
            <a:endParaRPr lang="en-US" sz="1400" dirty="0">
              <a:latin typeface="Arial" pitchFamily="34" charset="0"/>
              <a:cs typeface="Arial" pitchFamily="34" charset="0"/>
            </a:endParaRPr>
          </a:p>
          <a:p>
            <a:r>
              <a:rPr lang="en-US" sz="1400" dirty="0">
                <a:latin typeface="Arial" pitchFamily="34" charset="0"/>
                <a:cs typeface="Arial" pitchFamily="34" charset="0"/>
              </a:rPr>
              <a:t>And so Christine’s survey asked homeowners about their perceptions of both of these factors.</a:t>
            </a:r>
          </a:p>
        </p:txBody>
      </p:sp>
      <p:sp>
        <p:nvSpPr>
          <p:cNvPr id="4" name="Slide Number Placeholder 3"/>
          <p:cNvSpPr>
            <a:spLocks noGrp="1"/>
          </p:cNvSpPr>
          <p:nvPr>
            <p:ph type="sldNum" sz="quarter" idx="10"/>
          </p:nvPr>
        </p:nvSpPr>
        <p:spPr/>
        <p:txBody>
          <a:bodyPr/>
          <a:lstStyle/>
          <a:p>
            <a:fld id="{248447EB-283F-4936-9BD9-B5ECA060C524}" type="slidenum">
              <a:rPr lang="en-US" smtClean="0"/>
              <a:t>10</a:t>
            </a:fld>
            <a:endParaRPr lang="en-US" dirty="0"/>
          </a:p>
        </p:txBody>
      </p:sp>
    </p:spTree>
    <p:extLst>
      <p:ext uri="{BB962C8B-B14F-4D97-AF65-F5344CB8AC3E}">
        <p14:creationId xmlns:p14="http://schemas.microsoft.com/office/powerpoint/2010/main" val="25061426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06788" y="153988"/>
            <a:ext cx="3482975" cy="2611437"/>
          </a:xfrm>
        </p:spPr>
      </p:sp>
      <p:sp>
        <p:nvSpPr>
          <p:cNvPr id="3" name="Notes Placeholder 2"/>
          <p:cNvSpPr>
            <a:spLocks noGrp="1"/>
          </p:cNvSpPr>
          <p:nvPr>
            <p:ph type="body" idx="1"/>
          </p:nvPr>
        </p:nvSpPr>
        <p:spPr>
          <a:xfrm>
            <a:off x="699770" y="3094567"/>
            <a:ext cx="5675912" cy="4177665"/>
          </a:xfrm>
        </p:spPr>
        <p:txBody>
          <a:bodyPr/>
          <a:lstStyle/>
          <a:p>
            <a:r>
              <a:rPr lang="en-US" sz="1400" dirty="0">
                <a:latin typeface="Arial" pitchFamily="34" charset="0"/>
                <a:cs typeface="Arial" pitchFamily="34" charset="0"/>
              </a:rPr>
              <a:t>We used logit transformation to regress “chance of wildfire” and “chance of damage” on variety of variables representing influencing factors hypothesized in conceptual framework</a:t>
            </a:r>
          </a:p>
          <a:p>
            <a:endParaRPr lang="en-US" sz="1400" dirty="0">
              <a:latin typeface="Arial" pitchFamily="34" charset="0"/>
              <a:cs typeface="Arial" pitchFamily="34" charset="0"/>
            </a:endParaRPr>
          </a:p>
          <a:p>
            <a:r>
              <a:rPr lang="en-US" sz="1400" dirty="0">
                <a:latin typeface="Arial" pitchFamily="34" charset="0"/>
                <a:cs typeface="Arial" pitchFamily="34" charset="0"/>
              </a:rPr>
              <a:t>For both factors, we see evidence that the actual degree of hazard is correlated with homeowners perceptions of hazard</a:t>
            </a:r>
          </a:p>
          <a:p>
            <a:endParaRPr lang="en-US" sz="1400" dirty="0">
              <a:latin typeface="Arial" pitchFamily="34" charset="0"/>
              <a:cs typeface="Arial" pitchFamily="34" charset="0"/>
            </a:endParaRPr>
          </a:p>
          <a:p>
            <a:pPr>
              <a:tabLst>
                <a:tab pos="465155" algn="l"/>
              </a:tabLst>
            </a:pPr>
            <a:r>
              <a:rPr lang="en-US" sz="1400" dirty="0">
                <a:latin typeface="Arial" pitchFamily="34" charset="0"/>
                <a:cs typeface="Arial" pitchFamily="34" charset="0"/>
              </a:rPr>
              <a:t>	In the “chance of wildfire” equation, estimated burn probability 	is positively correlated with perceptions of wildfire likelihood</a:t>
            </a:r>
          </a:p>
          <a:p>
            <a:pPr>
              <a:tabLst>
                <a:tab pos="465155" algn="l"/>
              </a:tabLst>
            </a:pPr>
            <a:endParaRPr lang="en-US" sz="1400" dirty="0">
              <a:latin typeface="Arial" pitchFamily="34" charset="0"/>
              <a:cs typeface="Arial" pitchFamily="34" charset="0"/>
            </a:endParaRPr>
          </a:p>
          <a:p>
            <a:pPr>
              <a:tabLst>
                <a:tab pos="465155" algn="l"/>
              </a:tabLst>
            </a:pPr>
            <a:r>
              <a:rPr lang="en-US" sz="1400" dirty="0">
                <a:latin typeface="Arial" pitchFamily="34" charset="0"/>
                <a:cs typeface="Arial" pitchFamily="34" charset="0"/>
              </a:rPr>
              <a:t>	Burn probability in this case was the annual likelihood of 	burning given a random ignition in the study area, and was 	information co-author Alan Ager had developed using fire 	behavior models combined with actual fuel conditions 	surrounding each survey respondent’s home</a:t>
            </a:r>
          </a:p>
          <a:p>
            <a:endParaRPr lang="en-US" sz="1400" dirty="0">
              <a:latin typeface="Arial" pitchFamily="34" charset="0"/>
              <a:cs typeface="Arial" pitchFamily="34" charset="0"/>
            </a:endParaRPr>
          </a:p>
          <a:p>
            <a:pPr>
              <a:tabLst>
                <a:tab pos="465155" algn="l"/>
              </a:tabLst>
            </a:pPr>
            <a:r>
              <a:rPr lang="en-US" sz="1400" dirty="0">
                <a:latin typeface="Arial" pitchFamily="34" charset="0"/>
                <a:cs typeface="Arial" pitchFamily="34" charset="0"/>
              </a:rPr>
              <a:t>	</a:t>
            </a:r>
          </a:p>
        </p:txBody>
      </p:sp>
      <p:sp>
        <p:nvSpPr>
          <p:cNvPr id="4" name="Slide Number Placeholder 3"/>
          <p:cNvSpPr>
            <a:spLocks noGrp="1"/>
          </p:cNvSpPr>
          <p:nvPr>
            <p:ph type="sldNum" sz="quarter" idx="10"/>
          </p:nvPr>
        </p:nvSpPr>
        <p:spPr/>
        <p:txBody>
          <a:bodyPr/>
          <a:lstStyle/>
          <a:p>
            <a:fld id="{248447EB-283F-4936-9BD9-B5ECA060C524}" type="slidenum">
              <a:rPr lang="en-US" smtClean="0"/>
              <a:t>11</a:t>
            </a:fld>
            <a:endParaRPr lang="en-US" dirty="0"/>
          </a:p>
        </p:txBody>
      </p:sp>
    </p:spTree>
    <p:extLst>
      <p:ext uri="{BB962C8B-B14F-4D97-AF65-F5344CB8AC3E}">
        <p14:creationId xmlns:p14="http://schemas.microsoft.com/office/powerpoint/2010/main" val="25045762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81388" y="231775"/>
            <a:ext cx="3508375" cy="2630488"/>
          </a:xfrm>
        </p:spPr>
      </p:sp>
      <p:sp>
        <p:nvSpPr>
          <p:cNvPr id="3" name="Notes Placeholder 2"/>
          <p:cNvSpPr>
            <a:spLocks noGrp="1"/>
          </p:cNvSpPr>
          <p:nvPr>
            <p:ph type="body" idx="1"/>
          </p:nvPr>
        </p:nvSpPr>
        <p:spPr>
          <a:xfrm>
            <a:off x="699770" y="3171931"/>
            <a:ext cx="5753664" cy="4177665"/>
          </a:xfrm>
        </p:spPr>
        <p:txBody>
          <a:bodyPr/>
          <a:lstStyle/>
          <a:p>
            <a:r>
              <a:rPr lang="en-US" sz="1400" dirty="0">
                <a:latin typeface="Arial" pitchFamily="34" charset="0"/>
                <a:cs typeface="Arial" pitchFamily="34" charset="0"/>
              </a:rPr>
              <a:t>For the Firewise equation, we used logit model to regress the likelihood that homeowners conducted Firewise activities on variables representing hypothesized factors</a:t>
            </a:r>
          </a:p>
          <a:p>
            <a:endParaRPr lang="en-US" sz="1400" dirty="0">
              <a:latin typeface="Arial" pitchFamily="34" charset="0"/>
              <a:cs typeface="Arial" pitchFamily="34" charset="0"/>
            </a:endParaRPr>
          </a:p>
          <a:p>
            <a:r>
              <a:rPr lang="en-US" sz="1400" dirty="0">
                <a:latin typeface="Arial" pitchFamily="34" charset="0"/>
                <a:cs typeface="Arial" pitchFamily="34" charset="0"/>
              </a:rPr>
              <a:t>The “perceived wildfire risk” variable here is our “chance of wildfire” multiplied by the “chance of damage” as perceived by respondents.</a:t>
            </a:r>
          </a:p>
          <a:p>
            <a:endParaRPr lang="en-US" sz="1400" dirty="0">
              <a:latin typeface="Arial" pitchFamily="34" charset="0"/>
              <a:cs typeface="Arial" pitchFamily="34" charset="0"/>
            </a:endParaRPr>
          </a:p>
          <a:p>
            <a:pPr>
              <a:tabLst>
                <a:tab pos="465155" algn="l"/>
              </a:tabLst>
            </a:pPr>
            <a:r>
              <a:rPr lang="en-US" sz="1400" dirty="0">
                <a:latin typeface="Arial" pitchFamily="34" charset="0"/>
                <a:cs typeface="Arial" pitchFamily="34" charset="0"/>
              </a:rPr>
              <a:t>	We found it to have a positive significant correlation with the 	likelihood that homeowners had conducted Firewise activities</a:t>
            </a:r>
          </a:p>
          <a:p>
            <a:pPr>
              <a:tabLst>
                <a:tab pos="465155" algn="l"/>
              </a:tabLst>
            </a:pPr>
            <a:endParaRPr lang="en-US" sz="1400" dirty="0">
              <a:latin typeface="Arial" pitchFamily="34" charset="0"/>
              <a:cs typeface="Arial" pitchFamily="34" charset="0"/>
            </a:endParaRPr>
          </a:p>
          <a:p>
            <a:pPr>
              <a:tabLst>
                <a:tab pos="465155" algn="l"/>
              </a:tabLst>
            </a:pPr>
            <a:r>
              <a:rPr lang="en-US" sz="1400" dirty="0">
                <a:latin typeface="Arial" pitchFamily="34" charset="0"/>
                <a:cs typeface="Arial" pitchFamily="34" charset="0"/>
              </a:rPr>
              <a:t>	That’s to be expected—homeowners who perceive greater risk 	are more likely to try to do something to reduce that risk</a:t>
            </a:r>
          </a:p>
          <a:p>
            <a:pPr>
              <a:tabLst>
                <a:tab pos="465155" algn="l"/>
              </a:tabLst>
            </a:pPr>
            <a:endParaRPr lang="en-US" sz="1400" dirty="0">
              <a:latin typeface="Arial" pitchFamily="34" charset="0"/>
              <a:cs typeface="Arial" pitchFamily="34" charset="0"/>
            </a:endParaRPr>
          </a:p>
          <a:p>
            <a:pPr>
              <a:tabLst>
                <a:tab pos="465155" algn="l"/>
              </a:tabLst>
            </a:pPr>
            <a:r>
              <a:rPr lang="en-US" sz="1400" dirty="0">
                <a:latin typeface="Arial" pitchFamily="34" charset="0"/>
                <a:cs typeface="Arial" pitchFamily="34" charset="0"/>
              </a:rPr>
              <a:t>Past wildfire experience again we found influenced the likelihood of past Firewise activities, with a strong positive relationship </a:t>
            </a:r>
          </a:p>
          <a:p>
            <a:pPr>
              <a:tabLst>
                <a:tab pos="465155" algn="l"/>
              </a:tabLst>
            </a:pPr>
            <a:endParaRPr lang="en-US" sz="1400" dirty="0">
              <a:latin typeface="Arial" pitchFamily="34" charset="0"/>
              <a:cs typeface="Arial" pitchFamily="34" charset="0"/>
            </a:endParaRPr>
          </a:p>
          <a:p>
            <a:pPr>
              <a:tabLst>
                <a:tab pos="465155" algn="l"/>
              </a:tabLst>
            </a:pPr>
            <a:endParaRPr lang="en-US"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9673E56C-1D79-49C7-8F69-027E5005FD92}" type="slidenum">
              <a:rPr lang="en-US" smtClean="0"/>
              <a:t>12</a:t>
            </a:fld>
            <a:endParaRPr lang="en-US" dirty="0"/>
          </a:p>
        </p:txBody>
      </p:sp>
    </p:spTree>
    <p:extLst>
      <p:ext uri="{BB962C8B-B14F-4D97-AF65-F5344CB8AC3E}">
        <p14:creationId xmlns:p14="http://schemas.microsoft.com/office/powerpoint/2010/main" val="30037035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73450" y="0"/>
            <a:ext cx="3506788" cy="2630488"/>
          </a:xfrm>
        </p:spPr>
      </p:sp>
      <p:sp>
        <p:nvSpPr>
          <p:cNvPr id="3" name="Notes Placeholder 2"/>
          <p:cNvSpPr>
            <a:spLocks noGrp="1"/>
          </p:cNvSpPr>
          <p:nvPr>
            <p:ph type="body" idx="1"/>
          </p:nvPr>
        </p:nvSpPr>
        <p:spPr>
          <a:xfrm>
            <a:off x="755650" y="2965450"/>
            <a:ext cx="5598160" cy="5468408"/>
          </a:xfrm>
        </p:spPr>
        <p:txBody>
          <a:bodyPr/>
          <a:lstStyle/>
          <a:p>
            <a:endParaRPr lang="en-US"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248447EB-283F-4936-9BD9-B5ECA060C524}" type="slidenum">
              <a:rPr lang="en-US" smtClean="0"/>
              <a:t>13</a:t>
            </a:fld>
            <a:endParaRPr lang="en-US" dirty="0"/>
          </a:p>
        </p:txBody>
      </p:sp>
    </p:spTree>
    <p:extLst>
      <p:ext uri="{BB962C8B-B14F-4D97-AF65-F5344CB8AC3E}">
        <p14:creationId xmlns:p14="http://schemas.microsoft.com/office/powerpoint/2010/main" val="25061426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06788" y="153988"/>
            <a:ext cx="3482975" cy="2611437"/>
          </a:xfrm>
        </p:spPr>
      </p:sp>
      <p:sp>
        <p:nvSpPr>
          <p:cNvPr id="3" name="Notes Placeholder 2"/>
          <p:cNvSpPr>
            <a:spLocks noGrp="1"/>
          </p:cNvSpPr>
          <p:nvPr>
            <p:ph type="body" idx="1"/>
          </p:nvPr>
        </p:nvSpPr>
        <p:spPr>
          <a:xfrm>
            <a:off x="699770" y="3094567"/>
            <a:ext cx="5675912" cy="4177665"/>
          </a:xfrm>
        </p:spPr>
        <p:txBody>
          <a:bodyPr/>
          <a:lstStyle/>
          <a:p>
            <a:r>
              <a:rPr lang="en-US" sz="1400" dirty="0">
                <a:latin typeface="Arial" pitchFamily="34" charset="0"/>
                <a:cs typeface="Arial" pitchFamily="34" charset="0"/>
              </a:rPr>
              <a:t>Overall for the study region, 56% of nonindustrial forest landowners say they have conducted activities to reduce fuel on their properties in the past five years.</a:t>
            </a:r>
          </a:p>
          <a:p>
            <a:endParaRPr lang="en-US" sz="1400" dirty="0">
              <a:latin typeface="Arial" pitchFamily="34" charset="0"/>
              <a:cs typeface="Arial" pitchFamily="34" charset="0"/>
            </a:endParaRPr>
          </a:p>
          <a:p>
            <a:r>
              <a:rPr lang="en-US" sz="1400" dirty="0">
                <a:latin typeface="Arial" pitchFamily="34" charset="0"/>
                <a:cs typeface="Arial" pitchFamily="34" charset="0"/>
              </a:rPr>
              <a:t>READ</a:t>
            </a:r>
          </a:p>
          <a:p>
            <a:endParaRPr lang="en-US" sz="1400" dirty="0">
              <a:latin typeface="Arial" pitchFamily="34" charset="0"/>
              <a:cs typeface="Arial" pitchFamily="34" charset="0"/>
            </a:endParaRPr>
          </a:p>
          <a:p>
            <a:r>
              <a:rPr lang="en-US" sz="1400" dirty="0">
                <a:latin typeface="Arial" pitchFamily="34" charset="0"/>
                <a:cs typeface="Arial" pitchFamily="34" charset="0"/>
              </a:rPr>
              <a:t>We allocate nonindustrial forest landowner activities according to these </a:t>
            </a:r>
            <a:r>
              <a:rPr lang="en-US" sz="1400" dirty="0" smtClean="0">
                <a:latin typeface="Arial" pitchFamily="34" charset="0"/>
                <a:cs typeface="Arial" pitchFamily="34" charset="0"/>
              </a:rPr>
              <a:t>percentages . . . </a:t>
            </a:r>
          </a:p>
          <a:p>
            <a:endParaRPr lang="en-US" sz="1400" dirty="0">
              <a:latin typeface="Arial" pitchFamily="34" charset="0"/>
              <a:cs typeface="Arial" pitchFamily="34" charset="0"/>
            </a:endParaRPr>
          </a:p>
          <a:p>
            <a:pPr>
              <a:tabLst>
                <a:tab pos="463550" algn="l"/>
              </a:tabLst>
            </a:pPr>
            <a:r>
              <a:rPr lang="en-US" sz="1400" dirty="0" smtClean="0">
                <a:latin typeface="Arial" pitchFamily="34" charset="0"/>
                <a:cs typeface="Arial" pitchFamily="34" charset="0"/>
              </a:rPr>
              <a:t>	After first using a regression model to predict whether 	landowners do anything to reduce fuel.</a:t>
            </a:r>
            <a:endParaRPr lang="en-US"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248447EB-283F-4936-9BD9-B5ECA060C524}" type="slidenum">
              <a:rPr lang="en-US" smtClean="0"/>
              <a:t>14</a:t>
            </a:fld>
            <a:endParaRPr lang="en-US" dirty="0"/>
          </a:p>
        </p:txBody>
      </p:sp>
    </p:spTree>
    <p:extLst>
      <p:ext uri="{BB962C8B-B14F-4D97-AF65-F5344CB8AC3E}">
        <p14:creationId xmlns:p14="http://schemas.microsoft.com/office/powerpoint/2010/main" val="25045762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5836" indent="-290706" eaLnBrk="0" hangingPunct="0">
              <a:defRPr>
                <a:solidFill>
                  <a:schemeClr val="tx1"/>
                </a:solidFill>
                <a:latin typeface="Arial" charset="0"/>
              </a:defRPr>
            </a:lvl2pPr>
            <a:lvl3pPr marL="1162824" indent="-232564" eaLnBrk="0" hangingPunct="0">
              <a:defRPr>
                <a:solidFill>
                  <a:schemeClr val="tx1"/>
                </a:solidFill>
                <a:latin typeface="Arial" charset="0"/>
              </a:defRPr>
            </a:lvl3pPr>
            <a:lvl4pPr marL="1627954" indent="-232564" eaLnBrk="0" hangingPunct="0">
              <a:defRPr>
                <a:solidFill>
                  <a:schemeClr val="tx1"/>
                </a:solidFill>
                <a:latin typeface="Arial" charset="0"/>
              </a:defRPr>
            </a:lvl4pPr>
            <a:lvl5pPr marL="2093084" indent="-232564" eaLnBrk="0" hangingPunct="0">
              <a:defRPr>
                <a:solidFill>
                  <a:schemeClr val="tx1"/>
                </a:solidFill>
                <a:latin typeface="Arial" charset="0"/>
              </a:defRPr>
            </a:lvl5pPr>
            <a:lvl6pPr marL="2558213" indent="-232564" eaLnBrk="0" fontAlgn="base" hangingPunct="0">
              <a:spcBef>
                <a:spcPct val="0"/>
              </a:spcBef>
              <a:spcAft>
                <a:spcPct val="0"/>
              </a:spcAft>
              <a:defRPr>
                <a:solidFill>
                  <a:schemeClr val="tx1"/>
                </a:solidFill>
                <a:latin typeface="Arial" charset="0"/>
              </a:defRPr>
            </a:lvl6pPr>
            <a:lvl7pPr marL="3023341" indent="-232564" eaLnBrk="0" fontAlgn="base" hangingPunct="0">
              <a:spcBef>
                <a:spcPct val="0"/>
              </a:spcBef>
              <a:spcAft>
                <a:spcPct val="0"/>
              </a:spcAft>
              <a:defRPr>
                <a:solidFill>
                  <a:schemeClr val="tx1"/>
                </a:solidFill>
                <a:latin typeface="Arial" charset="0"/>
              </a:defRPr>
            </a:lvl7pPr>
            <a:lvl8pPr marL="3488471" indent="-232564" eaLnBrk="0" fontAlgn="base" hangingPunct="0">
              <a:spcBef>
                <a:spcPct val="0"/>
              </a:spcBef>
              <a:spcAft>
                <a:spcPct val="0"/>
              </a:spcAft>
              <a:defRPr>
                <a:solidFill>
                  <a:schemeClr val="tx1"/>
                </a:solidFill>
                <a:latin typeface="Arial" charset="0"/>
              </a:defRPr>
            </a:lvl8pPr>
            <a:lvl9pPr marL="3953601" indent="-232564" eaLnBrk="0" fontAlgn="base" hangingPunct="0">
              <a:spcBef>
                <a:spcPct val="0"/>
              </a:spcBef>
              <a:spcAft>
                <a:spcPct val="0"/>
              </a:spcAft>
              <a:defRPr>
                <a:solidFill>
                  <a:schemeClr val="tx1"/>
                </a:solidFill>
                <a:latin typeface="Arial" charset="0"/>
              </a:defRPr>
            </a:lvl9pPr>
          </a:lstStyle>
          <a:p>
            <a:pPr eaLnBrk="1" hangingPunct="1"/>
            <a:fld id="{B5074216-74AE-4DEF-A935-1068AB4ADD57}" type="slidenum">
              <a:rPr lang="en-US" smtClean="0"/>
              <a:pPr eaLnBrk="1" hangingPunct="1"/>
              <a:t>15</a:t>
            </a:fld>
            <a:endParaRPr lang="en-US" dirty="0" smtClean="0"/>
          </a:p>
        </p:txBody>
      </p:sp>
      <p:sp>
        <p:nvSpPr>
          <p:cNvPr id="34819" name="Rectangle 2"/>
          <p:cNvSpPr>
            <a:spLocks noGrp="1" noRot="1" noChangeAspect="1" noChangeArrowheads="1" noTextEdit="1"/>
          </p:cNvSpPr>
          <p:nvPr>
            <p:ph type="sldImg"/>
          </p:nvPr>
        </p:nvSpPr>
        <p:spPr>
          <a:xfrm>
            <a:off x="3481388" y="0"/>
            <a:ext cx="3508375" cy="2630488"/>
          </a:xfrm>
          <a:ln/>
        </p:spPr>
      </p:sp>
      <p:sp>
        <p:nvSpPr>
          <p:cNvPr id="34820" name="Rectangle 3"/>
          <p:cNvSpPr>
            <a:spLocks noGrp="1" noChangeArrowheads="1"/>
          </p:cNvSpPr>
          <p:nvPr>
            <p:ph type="body" idx="1"/>
          </p:nvPr>
        </p:nvSpPr>
        <p:spPr>
          <a:xfrm>
            <a:off x="1010779" y="3017203"/>
            <a:ext cx="5128407" cy="29398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400" dirty="0">
                <a:latin typeface="Arial" pitchFamily="34" charset="0"/>
                <a:cs typeface="Arial" pitchFamily="34" charset="0"/>
              </a:rPr>
              <a:t>Survey focused on homeowners in wildland-urban interface and intermix designations—so places like Bend, Oregon and other places where homes are encroaching on fire-prone forests</a:t>
            </a:r>
          </a:p>
          <a:p>
            <a:endParaRPr lang="en-US" sz="1400" dirty="0">
              <a:latin typeface="Arial" pitchFamily="34" charset="0"/>
              <a:cs typeface="Arial" pitchFamily="34" charset="0"/>
            </a:endParaRPr>
          </a:p>
          <a:p>
            <a:r>
              <a:rPr lang="en-US" sz="1400" dirty="0">
                <a:latin typeface="Arial" pitchFamily="34" charset="0"/>
                <a:cs typeface="Arial" pitchFamily="34" charset="0"/>
              </a:rPr>
              <a:t>Looking at this map of Bend, where the red is wildland-urban interface and the orange is intermix, you can see that there are extensive areas of this jagged edge where homes extend into the surrounding dry-land forests</a:t>
            </a:r>
          </a:p>
          <a:p>
            <a:endParaRPr lang="en-US" sz="1400" dirty="0">
              <a:latin typeface="Arial" pitchFamily="34" charset="0"/>
              <a:cs typeface="Arial" pitchFamily="34" charset="0"/>
            </a:endParaRPr>
          </a:p>
          <a:p>
            <a:pPr eaLnBrk="1" hangingPunct="1"/>
            <a:endParaRPr lang="en-US" sz="14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78200" y="0"/>
            <a:ext cx="3609975" cy="2708275"/>
          </a:xfrm>
        </p:spPr>
      </p:sp>
      <p:sp>
        <p:nvSpPr>
          <p:cNvPr id="3" name="Notes Placeholder 2"/>
          <p:cNvSpPr>
            <a:spLocks noGrp="1"/>
          </p:cNvSpPr>
          <p:nvPr>
            <p:ph type="body" idx="1"/>
          </p:nvPr>
        </p:nvSpPr>
        <p:spPr>
          <a:xfrm>
            <a:off x="777522" y="3171931"/>
            <a:ext cx="5598160" cy="4177665"/>
          </a:xfrm>
        </p:spPr>
        <p:txBody>
          <a:bodyPr/>
          <a:lstStyle/>
          <a:p>
            <a:r>
              <a:rPr lang="en-US" sz="1400" dirty="0">
                <a:latin typeface="Arial" panose="020B0604020202020204" pitchFamily="34" charset="0"/>
                <a:cs typeface="Arial" panose="020B0604020202020204" pitchFamily="34" charset="0"/>
              </a:rPr>
              <a:t>Place in larger study:</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Nonindustrial private forest landowner and </a:t>
            </a:r>
            <a:r>
              <a:rPr lang="en-US" sz="1400" dirty="0">
                <a:latin typeface="Arial" panose="020B0604020202020204" pitchFamily="34" charset="0"/>
                <a:cs typeface="Arial" panose="020B0604020202020204" pitchFamily="34" charset="0"/>
              </a:rPr>
              <a:t>homeowner </a:t>
            </a:r>
            <a:r>
              <a:rPr lang="en-US" sz="1400" dirty="0" smtClean="0">
                <a:latin typeface="Arial" panose="020B0604020202020204" pitchFamily="34" charset="0"/>
                <a:cs typeface="Arial" panose="020B0604020202020204" pitchFamily="34" charset="0"/>
              </a:rPr>
              <a:t>	activities </a:t>
            </a:r>
            <a:r>
              <a:rPr lang="en-US" sz="1400" dirty="0">
                <a:latin typeface="Arial" panose="020B0604020202020204" pitchFamily="34" charset="0"/>
                <a:cs typeface="Arial" panose="020B0604020202020204" pitchFamily="34" charset="0"/>
              </a:rPr>
              <a:t>to reduce wildfire risk</a:t>
            </a:r>
          </a:p>
          <a:p>
            <a:endParaRPr lang="en-US" sz="1400" dirty="0">
              <a:latin typeface="Arial" panose="020B0604020202020204" pitchFamily="34" charset="0"/>
              <a:cs typeface="Arial" panose="020B0604020202020204" pitchFamily="34" charset="0"/>
            </a:endParaRPr>
          </a:p>
          <a:p>
            <a:r>
              <a:rPr lang="en-US" sz="1400" dirty="0" smtClean="0">
                <a:latin typeface="Arial" panose="020B0604020202020204" pitchFamily="34" charset="0"/>
                <a:cs typeface="Arial" panose="020B0604020202020204" pitchFamily="34" charset="0"/>
              </a:rPr>
              <a:t>	External drivers</a:t>
            </a:r>
          </a:p>
          <a:p>
            <a:endParaRPr lang="en-US" sz="1400" dirty="0">
              <a:latin typeface="Arial" panose="020B0604020202020204" pitchFamily="34" charset="0"/>
              <a:cs typeface="Arial" panose="020B0604020202020204" pitchFamily="34" charset="0"/>
            </a:endParaRPr>
          </a:p>
          <a:p>
            <a:r>
              <a:rPr lang="en-US" sz="1400" dirty="0" smtClean="0">
                <a:latin typeface="Arial" panose="020B0604020202020204" pitchFamily="34" charset="0"/>
                <a:cs typeface="Arial" panose="020B0604020202020204" pitchFamily="34" charset="0"/>
              </a:rPr>
              <a:t>	Role of social networks</a:t>
            </a:r>
            <a:r>
              <a:rPr lang="en-US" sz="1400" dirty="0">
                <a:latin typeface="Arial" panose="020B0604020202020204" pitchFamily="34" charset="0"/>
                <a:cs typeface="Arial" panose="020B0604020202020204" pitchFamily="34" charset="0"/>
              </a:rPr>
              <a:t>	</a:t>
            </a:r>
            <a:endParaRPr lang="en-US" sz="1400" dirty="0" smtClean="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r>
              <a:rPr lang="en-US" sz="1400" dirty="0" smtClean="0">
                <a:latin typeface="Arial" panose="020B0604020202020204" pitchFamily="34" charset="0"/>
                <a:cs typeface="Arial" panose="020B0604020202020204" pitchFamily="34" charset="0"/>
              </a:rPr>
              <a:t>	Landscape </a:t>
            </a:r>
            <a:r>
              <a:rPr lang="en-US" sz="1400" dirty="0">
                <a:latin typeface="Arial" panose="020B0604020202020204" pitchFamily="34" charset="0"/>
                <a:cs typeface="Arial" panose="020B0604020202020204" pitchFamily="34" charset="0"/>
              </a:rPr>
              <a:t>feedbacks</a:t>
            </a:r>
          </a:p>
        </p:txBody>
      </p:sp>
      <p:sp>
        <p:nvSpPr>
          <p:cNvPr id="4" name="Slide Number Placeholder 3"/>
          <p:cNvSpPr>
            <a:spLocks noGrp="1"/>
          </p:cNvSpPr>
          <p:nvPr>
            <p:ph type="sldNum" sz="quarter" idx="10"/>
          </p:nvPr>
        </p:nvSpPr>
        <p:spPr/>
        <p:txBody>
          <a:bodyPr/>
          <a:lstStyle/>
          <a:p>
            <a:pPr>
              <a:defRPr/>
            </a:pPr>
            <a:fld id="{0511A5B6-8CAA-4E82-BFE1-45FFA032624C}" type="slidenum">
              <a:rPr lang="en-US" smtClean="0"/>
              <a:pPr>
                <a:defRPr/>
              </a:pPr>
              <a:t>2</a:t>
            </a:fld>
            <a:endParaRPr lang="en-US" dirty="0"/>
          </a:p>
        </p:txBody>
      </p:sp>
    </p:spTree>
    <p:extLst>
      <p:ext uri="{BB962C8B-B14F-4D97-AF65-F5344CB8AC3E}">
        <p14:creationId xmlns:p14="http://schemas.microsoft.com/office/powerpoint/2010/main" val="2426138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73450" y="0"/>
            <a:ext cx="3506788" cy="2630488"/>
          </a:xfrm>
        </p:spPr>
      </p:sp>
      <p:sp>
        <p:nvSpPr>
          <p:cNvPr id="3" name="Notes Placeholder 2"/>
          <p:cNvSpPr>
            <a:spLocks noGrp="1"/>
          </p:cNvSpPr>
          <p:nvPr>
            <p:ph type="body" idx="1"/>
          </p:nvPr>
        </p:nvSpPr>
        <p:spPr>
          <a:xfrm>
            <a:off x="777522" y="3041650"/>
            <a:ext cx="5598160" cy="4926859"/>
          </a:xfrm>
        </p:spPr>
        <p:txBody>
          <a:bodyPr/>
          <a:lstStyle/>
          <a:p>
            <a:r>
              <a:rPr lang="en-US" sz="1400" dirty="0">
                <a:latin typeface="Arial" pitchFamily="34" charset="0"/>
                <a:cs typeface="Arial" pitchFamily="34" charset="0"/>
              </a:rPr>
              <a:t>The conclusions we draw from this latest work are consistent with those of the first study I mentioned</a:t>
            </a:r>
          </a:p>
          <a:p>
            <a:endParaRPr lang="en-US" sz="1400" dirty="0">
              <a:latin typeface="Arial" pitchFamily="34" charset="0"/>
              <a:cs typeface="Arial" pitchFamily="34" charset="0"/>
            </a:endParaRPr>
          </a:p>
          <a:p>
            <a:r>
              <a:rPr lang="en-US" sz="1400" dirty="0">
                <a:latin typeface="Arial" pitchFamily="34" charset="0"/>
                <a:cs typeface="Arial" pitchFamily="34" charset="0"/>
              </a:rPr>
              <a:t>Homeowners wildfire risk perceptions are shown to be correlated with hazardous fuel conditions predicted by fuel models</a:t>
            </a:r>
          </a:p>
          <a:p>
            <a:endParaRPr lang="en-US" sz="900" dirty="0">
              <a:latin typeface="Arial" pitchFamily="34" charset="0"/>
              <a:cs typeface="Arial" pitchFamily="34" charset="0"/>
            </a:endParaRPr>
          </a:p>
          <a:p>
            <a:pPr>
              <a:tabLst>
                <a:tab pos="465155" algn="l"/>
              </a:tabLst>
            </a:pPr>
            <a:r>
              <a:rPr lang="en-US" sz="1400" dirty="0">
                <a:latin typeface="Arial" pitchFamily="34" charset="0"/>
                <a:cs typeface="Arial" pitchFamily="34" charset="0"/>
              </a:rPr>
              <a:t>	Perceived chance of wildfire positively correlated with actual 	probability of wildfire </a:t>
            </a:r>
          </a:p>
          <a:p>
            <a:pPr>
              <a:tabLst>
                <a:tab pos="465155" algn="l"/>
              </a:tabLst>
            </a:pPr>
            <a:endParaRPr lang="en-US" sz="1400" dirty="0">
              <a:latin typeface="Arial" pitchFamily="34" charset="0"/>
              <a:cs typeface="Arial" pitchFamily="34" charset="0"/>
            </a:endParaRPr>
          </a:p>
          <a:p>
            <a:pPr>
              <a:tabLst>
                <a:tab pos="465155" algn="l"/>
              </a:tabLst>
            </a:pPr>
            <a:r>
              <a:rPr lang="en-US" sz="1400" dirty="0">
                <a:latin typeface="Arial" pitchFamily="34" charset="0"/>
                <a:cs typeface="Arial" pitchFamily="34" charset="0"/>
              </a:rPr>
              <a:t>	Perceived chance of damage positively correlated with 	potential wildfire intensity</a:t>
            </a:r>
          </a:p>
          <a:p>
            <a:endParaRPr lang="en-US" sz="1400" dirty="0">
              <a:latin typeface="Arial" pitchFamily="34" charset="0"/>
              <a:cs typeface="Arial" pitchFamily="34" charset="0"/>
            </a:endParaRPr>
          </a:p>
          <a:p>
            <a:r>
              <a:rPr lang="en-US" sz="1400" dirty="0">
                <a:latin typeface="Arial" pitchFamily="34" charset="0"/>
                <a:cs typeface="Arial" pitchFamily="34" charset="0"/>
              </a:rPr>
              <a:t> Risk perceptions also are correlated with past wildfire experiences </a:t>
            </a:r>
          </a:p>
          <a:p>
            <a:endParaRPr lang="en-US" sz="1400" dirty="0">
              <a:latin typeface="Arial" pitchFamily="34" charset="0"/>
              <a:cs typeface="Arial" pitchFamily="34" charset="0"/>
            </a:endParaRPr>
          </a:p>
          <a:p>
            <a:r>
              <a:rPr lang="en-US" sz="1400" dirty="0">
                <a:latin typeface="Arial" pitchFamily="34" charset="0"/>
                <a:cs typeface="Arial" pitchFamily="34" charset="0"/>
              </a:rPr>
              <a:t>Conclusions indicate the possibility that like forest owners, these homeowners may be savvy observers of landscape conditions and that these “landscape feedbacks” enhance homeowners’ concerns about wildfire hazard and motivate them to take mitigation action</a:t>
            </a:r>
          </a:p>
          <a:p>
            <a:endParaRPr lang="en-US" sz="1400" dirty="0">
              <a:latin typeface="Arial" pitchFamily="34" charset="0"/>
              <a:cs typeface="Arial" pitchFamily="34" charset="0"/>
            </a:endParaRPr>
          </a:p>
          <a:p>
            <a:pPr>
              <a:tabLst>
                <a:tab pos="470001" algn="l"/>
              </a:tabLst>
            </a:pPr>
            <a:r>
              <a:rPr lang="en-US" sz="1400" dirty="0">
                <a:latin typeface="Arial" pitchFamily="34" charset="0"/>
                <a:cs typeface="Arial" pitchFamily="34" charset="0"/>
              </a:rPr>
              <a:t>	Or that homeowners living in particularly hazardous areas are 	receiving the message that they need to take protective 	measures to ensure their own safety</a:t>
            </a:r>
          </a:p>
          <a:p>
            <a:endParaRPr lang="en-US" sz="1400" dirty="0">
              <a:latin typeface="Arial" pitchFamily="34" charset="0"/>
              <a:cs typeface="Arial" pitchFamily="34" charset="0"/>
            </a:endParaRPr>
          </a:p>
          <a:p>
            <a:endParaRPr lang="en-US"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248447EB-283F-4936-9BD9-B5ECA060C524}" type="slidenum">
              <a:rPr lang="en-US" smtClean="0"/>
              <a:t>3</a:t>
            </a:fld>
            <a:endParaRPr lang="en-US" dirty="0"/>
          </a:p>
        </p:txBody>
      </p:sp>
    </p:spTree>
    <p:extLst>
      <p:ext uri="{BB962C8B-B14F-4D97-AF65-F5344CB8AC3E}">
        <p14:creationId xmlns:p14="http://schemas.microsoft.com/office/powerpoint/2010/main" val="2506142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73450" y="0"/>
            <a:ext cx="3506788" cy="2630488"/>
          </a:xfrm>
        </p:spPr>
      </p:sp>
      <p:sp>
        <p:nvSpPr>
          <p:cNvPr id="3" name="Notes Placeholder 2"/>
          <p:cNvSpPr>
            <a:spLocks noGrp="1"/>
          </p:cNvSpPr>
          <p:nvPr>
            <p:ph type="body" idx="1"/>
          </p:nvPr>
        </p:nvSpPr>
        <p:spPr>
          <a:xfrm>
            <a:off x="777522" y="3017202"/>
            <a:ext cx="5598160" cy="5468408"/>
          </a:xfrm>
        </p:spPr>
        <p:txBody>
          <a:bodyPr/>
          <a:lstStyle/>
          <a:p>
            <a:r>
              <a:rPr lang="en-US" sz="1400" dirty="0">
                <a:latin typeface="Arial" pitchFamily="34" charset="0"/>
                <a:cs typeface="Arial" pitchFamily="34" charset="0"/>
              </a:rPr>
              <a:t>Advice from friends, family, and local government agencies appears to have little if any influence on wildfire risk perceptions among homeowners</a:t>
            </a:r>
          </a:p>
          <a:p>
            <a:endParaRPr lang="en-US" sz="1400" dirty="0">
              <a:latin typeface="Arial" pitchFamily="34" charset="0"/>
              <a:cs typeface="Arial" pitchFamily="34" charset="0"/>
            </a:endParaRPr>
          </a:p>
          <a:p>
            <a:r>
              <a:rPr lang="en-US" sz="1400" dirty="0">
                <a:latin typeface="Arial" pitchFamily="34" charset="0"/>
                <a:cs typeface="Arial" pitchFamily="34" charset="0"/>
              </a:rPr>
              <a:t>However, advice from local government and fire awareness groups appears to have an influence on whether homeowners undertake Firewise activities</a:t>
            </a:r>
          </a:p>
          <a:p>
            <a:endParaRPr lang="en-US" sz="1400" dirty="0">
              <a:latin typeface="Arial" pitchFamily="34" charset="0"/>
              <a:cs typeface="Arial" pitchFamily="34" charset="0"/>
            </a:endParaRPr>
          </a:p>
          <a:p>
            <a:r>
              <a:rPr lang="en-US" sz="1400" dirty="0">
                <a:latin typeface="Arial" pitchFamily="34" charset="0"/>
                <a:cs typeface="Arial" pitchFamily="34" charset="0"/>
              </a:rPr>
              <a:t>This suggests that while information from various entities may not be having a strong influence on homeowners degree of concern about wildfire, it may be effective by suggesting things that homeowners can do to address their exposure to wildfire hazard</a:t>
            </a:r>
          </a:p>
          <a:p>
            <a:endParaRPr lang="en-US" sz="1400" dirty="0">
              <a:latin typeface="Arial" pitchFamily="34" charset="0"/>
              <a:cs typeface="Arial" pitchFamily="34" charset="0"/>
            </a:endParaRPr>
          </a:p>
          <a:p>
            <a:r>
              <a:rPr lang="en-US" sz="1400" dirty="0">
                <a:latin typeface="Arial" pitchFamily="34" charset="0"/>
                <a:cs typeface="Arial" pitchFamily="34" charset="0"/>
              </a:rPr>
              <a:t>I suspect that people living in these fire-prone landscapes tend to be fairly well aware of the risks they face and so this is the reason we see little influence from social context on risk perceptions</a:t>
            </a:r>
          </a:p>
          <a:p>
            <a:endParaRPr lang="en-US" sz="1400" dirty="0">
              <a:latin typeface="Arial" pitchFamily="34" charset="0"/>
              <a:cs typeface="Arial" pitchFamily="34" charset="0"/>
            </a:endParaRPr>
          </a:p>
          <a:p>
            <a:pPr>
              <a:tabLst>
                <a:tab pos="470001" algn="l"/>
              </a:tabLst>
            </a:pPr>
            <a:r>
              <a:rPr lang="en-US" sz="1400" dirty="0">
                <a:latin typeface="Arial" pitchFamily="34" charset="0"/>
                <a:cs typeface="Arial" pitchFamily="34" charset="0"/>
              </a:rPr>
              <a:t>	Where their information may be lacking is in knowing what to 	do to address wildfire risk</a:t>
            </a:r>
          </a:p>
          <a:p>
            <a:endParaRPr lang="en-US" sz="1400" dirty="0">
              <a:latin typeface="Arial" pitchFamily="34" charset="0"/>
              <a:cs typeface="Arial" pitchFamily="34" charset="0"/>
            </a:endParaRPr>
          </a:p>
          <a:p>
            <a:pPr>
              <a:tabLst>
                <a:tab pos="465155" algn="l"/>
              </a:tabLst>
            </a:pPr>
            <a:r>
              <a:rPr lang="en-US" sz="1400" dirty="0">
                <a:latin typeface="Arial" pitchFamily="34" charset="0"/>
                <a:cs typeface="Arial" pitchFamily="34" charset="0"/>
              </a:rPr>
              <a:t>	What appears to be useful from a policy perceptive, is making 	sure that homeowners have the knowledge and the physical 	and financial capacity to conduct Firewise activities to make 	the home site more resilient to wildfires that occur</a:t>
            </a:r>
          </a:p>
          <a:p>
            <a:endParaRPr lang="en-US"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248447EB-283F-4936-9BD9-B5ECA060C524}" type="slidenum">
              <a:rPr lang="en-US" smtClean="0"/>
              <a:t>4</a:t>
            </a:fld>
            <a:endParaRPr lang="en-US" dirty="0"/>
          </a:p>
        </p:txBody>
      </p:sp>
    </p:spTree>
    <p:extLst>
      <p:ext uri="{BB962C8B-B14F-4D97-AF65-F5344CB8AC3E}">
        <p14:creationId xmlns:p14="http://schemas.microsoft.com/office/powerpoint/2010/main" val="25061426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09963" y="0"/>
            <a:ext cx="3468687" cy="2601913"/>
          </a:xfrm>
        </p:spPr>
      </p:sp>
      <p:sp>
        <p:nvSpPr>
          <p:cNvPr id="3" name="Notes Placeholder 2"/>
          <p:cNvSpPr>
            <a:spLocks noGrp="1"/>
          </p:cNvSpPr>
          <p:nvPr>
            <p:ph type="body" idx="1"/>
          </p:nvPr>
        </p:nvSpPr>
        <p:spPr>
          <a:xfrm>
            <a:off x="777523" y="2736850"/>
            <a:ext cx="5769328" cy="5463752"/>
          </a:xfrm>
        </p:spPr>
        <p:txBody>
          <a:bodyPr/>
          <a:lstStyle/>
          <a:p>
            <a:r>
              <a:rPr lang="en-US" sz="1400" dirty="0" smtClean="0">
                <a:latin typeface="Arial" panose="020B0604020202020204" pitchFamily="34" charset="0"/>
                <a:cs typeface="Arial" panose="020B0604020202020204" pitchFamily="34" charset="0"/>
              </a:rPr>
              <a:t>Our thinking began with work </a:t>
            </a:r>
            <a:r>
              <a:rPr lang="en-US" sz="1400" dirty="0">
                <a:latin typeface="Arial" panose="020B0604020202020204" pitchFamily="34" charset="0"/>
                <a:cs typeface="Arial" panose="020B0604020202020204" pitchFamily="34" charset="0"/>
              </a:rPr>
              <a:t>Paige Fischer and I did with her survey data from landowners in eastern Oregon’s ponderosa pine region.</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We began with a conceptual framework that encompassed social science literature </a:t>
            </a:r>
            <a:r>
              <a:rPr lang="en-US" sz="1400" dirty="0" smtClean="0">
                <a:latin typeface="Arial" panose="020B0604020202020204" pitchFamily="34" charset="0"/>
                <a:cs typeface="Arial" panose="020B0604020202020204" pitchFamily="34" charset="0"/>
              </a:rPr>
              <a:t>with respect to </a:t>
            </a:r>
            <a:r>
              <a:rPr lang="en-US" sz="1400" dirty="0">
                <a:latin typeface="Arial" panose="020B0604020202020204" pitchFamily="34" charset="0"/>
                <a:cs typeface="Arial" panose="020B0604020202020204" pitchFamily="34" charset="0"/>
              </a:rPr>
              <a:t>natural hazards and risk mitigation</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READ</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Paige had asked landowners whether they had conducted activities to reduce fuel on their properties in the past five years.</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She also asked them how concerned they were about wildfire occurring on their property.</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We used landowners’ responses to that “concern” question as an indicator of perceived wildfire risk</a:t>
            </a:r>
          </a:p>
          <a:p>
            <a:endParaRPr lang="en-US" sz="1400" dirty="0">
              <a:latin typeface="Arial" panose="020B0604020202020204" pitchFamily="34" charset="0"/>
              <a:cs typeface="Arial" panose="020B0604020202020204" pitchFamily="34" charset="0"/>
            </a:endParaRPr>
          </a:p>
          <a:p>
            <a:pPr>
              <a:tabLst>
                <a:tab pos="471616" algn="l"/>
              </a:tabLst>
            </a:pPr>
            <a:r>
              <a:rPr lang="en-US" sz="1400" dirty="0">
                <a:latin typeface="Arial" panose="020B0604020202020204" pitchFamily="34" charset="0"/>
                <a:cs typeface="Arial" panose="020B0604020202020204" pitchFamily="34" charset="0"/>
              </a:rPr>
              <a:t>	We found it correlated with whether landowners reduced fuel</a:t>
            </a:r>
          </a:p>
          <a:p>
            <a:endParaRPr lang="en-US" sz="1400" dirty="0">
              <a:latin typeface="Arial" panose="020B0604020202020204" pitchFamily="34" charset="0"/>
              <a:cs typeface="Arial" panose="020B0604020202020204" pitchFamily="34" charset="0"/>
            </a:endParaRPr>
          </a:p>
          <a:p>
            <a:pPr>
              <a:tabLst>
                <a:tab pos="471616" algn="l"/>
              </a:tabLst>
            </a:pPr>
            <a:r>
              <a:rPr lang="en-US" sz="1400" dirty="0">
                <a:latin typeface="Arial" panose="020B0604020202020204" pitchFamily="34" charset="0"/>
                <a:cs typeface="Arial" panose="020B0604020202020204" pitchFamily="34" charset="0"/>
              </a:rPr>
              <a:t>	And also correlated that with variables describing </a:t>
            </a:r>
            <a:r>
              <a:rPr lang="en-US" sz="1400" dirty="0" smtClean="0">
                <a:latin typeface="Arial" panose="020B0604020202020204" pitchFamily="34" charset="0"/>
                <a:cs typeface="Arial" panose="020B0604020202020204" pitchFamily="34" charset="0"/>
              </a:rPr>
              <a:t>these  other 	identified </a:t>
            </a:r>
            <a:r>
              <a:rPr lang="en-US" sz="1400" dirty="0">
                <a:latin typeface="Arial" panose="020B0604020202020204" pitchFamily="34" charset="0"/>
                <a:cs typeface="Arial" panose="020B0604020202020204" pitchFamily="34" charset="0"/>
              </a:rPr>
              <a:t>factors</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Remember framework--Christine will return to it in few minutes.</a:t>
            </a:r>
          </a:p>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248447EB-283F-4936-9BD9-B5ECA060C524}" type="slidenum">
              <a:rPr lang="en-US" smtClean="0"/>
              <a:t>5</a:t>
            </a:fld>
            <a:endParaRPr lang="en-US" dirty="0"/>
          </a:p>
        </p:txBody>
      </p:sp>
    </p:spTree>
    <p:extLst>
      <p:ext uri="{BB962C8B-B14F-4D97-AF65-F5344CB8AC3E}">
        <p14:creationId xmlns:p14="http://schemas.microsoft.com/office/powerpoint/2010/main" val="2506142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06788" y="0"/>
            <a:ext cx="3481387" cy="2611438"/>
          </a:xfrm>
        </p:spPr>
      </p:sp>
      <p:sp>
        <p:nvSpPr>
          <p:cNvPr id="3" name="Notes Placeholder 2"/>
          <p:cNvSpPr>
            <a:spLocks noGrp="1"/>
          </p:cNvSpPr>
          <p:nvPr>
            <p:ph type="body" idx="1"/>
          </p:nvPr>
        </p:nvSpPr>
        <p:spPr>
          <a:xfrm>
            <a:off x="699770" y="3017204"/>
            <a:ext cx="5598160" cy="3326658"/>
          </a:xfrm>
        </p:spPr>
        <p:txBody>
          <a:bodyPr/>
          <a:lstStyle/>
          <a:p>
            <a:r>
              <a:rPr lang="en-US" sz="1400" dirty="0">
                <a:latin typeface="Arial" panose="020B0604020202020204" pitchFamily="34" charset="0"/>
                <a:cs typeface="Arial" panose="020B0604020202020204" pitchFamily="34" charset="0"/>
              </a:rPr>
              <a:t>We did this using three surveys.</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One survey, conducted by Paige Fischer a few years ago, asked nonindustrial private forest landowners located in Oregon’s ponderosa pine region about their concern about wildfire and activities to mitigate risk.</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A second survey completed last year generalized a similar set of questions for all nonindustrial private forest landowners in our central and south-central Oregon study region.</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And in a third survey, which Christine will talk about in a few minutes, we asked homeowners in wildland-urban interface of our study region about their wildfire risk perceptions and defensible space activities.</a:t>
            </a:r>
          </a:p>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248447EB-283F-4936-9BD9-B5ECA060C524}" type="slidenum">
              <a:rPr lang="en-US" smtClean="0"/>
              <a:t>6</a:t>
            </a:fld>
            <a:endParaRPr lang="en-US" dirty="0"/>
          </a:p>
        </p:txBody>
      </p:sp>
    </p:spTree>
    <p:extLst>
      <p:ext uri="{BB962C8B-B14F-4D97-AF65-F5344CB8AC3E}">
        <p14:creationId xmlns:p14="http://schemas.microsoft.com/office/powerpoint/2010/main" val="36176594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5877" indent="-290722" eaLnBrk="0" hangingPunct="0">
              <a:defRPr>
                <a:solidFill>
                  <a:schemeClr val="tx1"/>
                </a:solidFill>
                <a:latin typeface="Arial" charset="0"/>
              </a:defRPr>
            </a:lvl2pPr>
            <a:lvl3pPr marL="1162888" indent="-232578" eaLnBrk="0" hangingPunct="0">
              <a:defRPr>
                <a:solidFill>
                  <a:schemeClr val="tx1"/>
                </a:solidFill>
                <a:latin typeface="Arial" charset="0"/>
              </a:defRPr>
            </a:lvl3pPr>
            <a:lvl4pPr marL="1628043" indent="-232578" eaLnBrk="0" hangingPunct="0">
              <a:defRPr>
                <a:solidFill>
                  <a:schemeClr val="tx1"/>
                </a:solidFill>
                <a:latin typeface="Arial" charset="0"/>
              </a:defRPr>
            </a:lvl4pPr>
            <a:lvl5pPr marL="2093199" indent="-232578" eaLnBrk="0" hangingPunct="0">
              <a:defRPr>
                <a:solidFill>
                  <a:schemeClr val="tx1"/>
                </a:solidFill>
                <a:latin typeface="Arial" charset="0"/>
              </a:defRPr>
            </a:lvl5pPr>
            <a:lvl6pPr marL="2558354" indent="-232578" eaLnBrk="0" fontAlgn="base" hangingPunct="0">
              <a:spcBef>
                <a:spcPct val="0"/>
              </a:spcBef>
              <a:spcAft>
                <a:spcPct val="0"/>
              </a:spcAft>
              <a:defRPr>
                <a:solidFill>
                  <a:schemeClr val="tx1"/>
                </a:solidFill>
                <a:latin typeface="Arial" charset="0"/>
              </a:defRPr>
            </a:lvl6pPr>
            <a:lvl7pPr marL="3023509" indent="-232578" eaLnBrk="0" fontAlgn="base" hangingPunct="0">
              <a:spcBef>
                <a:spcPct val="0"/>
              </a:spcBef>
              <a:spcAft>
                <a:spcPct val="0"/>
              </a:spcAft>
              <a:defRPr>
                <a:solidFill>
                  <a:schemeClr val="tx1"/>
                </a:solidFill>
                <a:latin typeface="Arial" charset="0"/>
              </a:defRPr>
            </a:lvl7pPr>
            <a:lvl8pPr marL="3488665" indent="-232578" eaLnBrk="0" fontAlgn="base" hangingPunct="0">
              <a:spcBef>
                <a:spcPct val="0"/>
              </a:spcBef>
              <a:spcAft>
                <a:spcPct val="0"/>
              </a:spcAft>
              <a:defRPr>
                <a:solidFill>
                  <a:schemeClr val="tx1"/>
                </a:solidFill>
                <a:latin typeface="Arial" charset="0"/>
              </a:defRPr>
            </a:lvl8pPr>
            <a:lvl9pPr marL="3953820" indent="-232578" eaLnBrk="0" fontAlgn="base" hangingPunct="0">
              <a:spcBef>
                <a:spcPct val="0"/>
              </a:spcBef>
              <a:spcAft>
                <a:spcPct val="0"/>
              </a:spcAft>
              <a:defRPr>
                <a:solidFill>
                  <a:schemeClr val="tx1"/>
                </a:solidFill>
                <a:latin typeface="Arial" charset="0"/>
              </a:defRPr>
            </a:lvl9pPr>
          </a:lstStyle>
          <a:p>
            <a:pPr eaLnBrk="1" hangingPunct="1"/>
            <a:fld id="{B5074216-74AE-4DEF-A935-1068AB4ADD57}" type="slidenum">
              <a:rPr lang="en-US" smtClean="0"/>
              <a:pPr eaLnBrk="1" hangingPunct="1"/>
              <a:t>7</a:t>
            </a:fld>
            <a:endParaRPr lang="en-US" dirty="0" smtClean="0"/>
          </a:p>
        </p:txBody>
      </p:sp>
      <p:sp>
        <p:nvSpPr>
          <p:cNvPr id="34819" name="Rectangle 2"/>
          <p:cNvSpPr>
            <a:spLocks noGrp="1" noRot="1" noChangeAspect="1" noChangeArrowheads="1" noTextEdit="1"/>
          </p:cNvSpPr>
          <p:nvPr>
            <p:ph type="sldImg"/>
          </p:nvPr>
        </p:nvSpPr>
        <p:spPr>
          <a:xfrm>
            <a:off x="3506788" y="0"/>
            <a:ext cx="3495675" cy="2620963"/>
          </a:xfrm>
          <a:ln/>
        </p:spPr>
      </p:sp>
      <p:sp>
        <p:nvSpPr>
          <p:cNvPr id="34820" name="Rectangle 3"/>
          <p:cNvSpPr>
            <a:spLocks noGrp="1" noChangeArrowheads="1"/>
          </p:cNvSpPr>
          <p:nvPr>
            <p:ph type="body" idx="1"/>
          </p:nvPr>
        </p:nvSpPr>
        <p:spPr>
          <a:xfrm>
            <a:off x="934647" y="3171931"/>
            <a:ext cx="5363283" cy="417766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400" dirty="0">
                <a:latin typeface="Arial" panose="020B0604020202020204" pitchFamily="34" charset="0"/>
                <a:cs typeface="Arial" pitchFamily="34" charset="0"/>
              </a:rPr>
              <a:t>Paige and my work with the ponderosa pine region </a:t>
            </a:r>
            <a:r>
              <a:rPr lang="en-US" sz="1400" dirty="0" smtClean="0">
                <a:latin typeface="Arial" panose="020B0604020202020204" pitchFamily="34" charset="0"/>
                <a:cs typeface="Arial" pitchFamily="34" charset="0"/>
              </a:rPr>
              <a:t>forms a </a:t>
            </a:r>
            <a:r>
              <a:rPr lang="en-US" sz="1400" dirty="0">
                <a:latin typeface="Arial" panose="020B0604020202020204" pitchFamily="34" charset="0"/>
                <a:cs typeface="Arial" pitchFamily="34" charset="0"/>
              </a:rPr>
              <a:t>foundation </a:t>
            </a:r>
            <a:r>
              <a:rPr lang="en-US" sz="1400" dirty="0" smtClean="0">
                <a:latin typeface="Arial" panose="020B0604020202020204" pitchFamily="34" charset="0"/>
                <a:cs typeface="Arial" pitchFamily="34" charset="0"/>
              </a:rPr>
              <a:t>for the landowner and homeowner behavior modeling going forward.</a:t>
            </a:r>
            <a:endParaRPr lang="en-US" sz="1400" dirty="0">
              <a:latin typeface="Arial" panose="020B0604020202020204" pitchFamily="34" charset="0"/>
              <a:cs typeface="Arial" pitchFamily="34" charset="0"/>
            </a:endParaRPr>
          </a:p>
          <a:p>
            <a:endParaRPr lang="en-US" sz="1400" dirty="0">
              <a:latin typeface="Arial" panose="020B0604020202020204" pitchFamily="34" charset="0"/>
              <a:cs typeface="Arial" pitchFamily="34" charset="0"/>
            </a:endParaRPr>
          </a:p>
          <a:p>
            <a:r>
              <a:rPr lang="en-US" sz="1400" dirty="0" smtClean="0">
                <a:latin typeface="Arial" panose="020B0604020202020204" pitchFamily="34" charset="0"/>
                <a:cs typeface="Arial" pitchFamily="34" charset="0"/>
              </a:rPr>
              <a:t>However, the </a:t>
            </a:r>
            <a:r>
              <a:rPr lang="en-US" sz="1400" dirty="0">
                <a:latin typeface="Arial" panose="020B0604020202020204" pitchFamily="34" charset="0"/>
                <a:cs typeface="Arial" pitchFamily="34" charset="0"/>
              </a:rPr>
              <a:t>survey data Paige and I examined was specific to </a:t>
            </a:r>
            <a:r>
              <a:rPr lang="en-US" sz="1400" dirty="0" smtClean="0">
                <a:latin typeface="Arial" panose="020B0604020202020204" pitchFamily="34" charset="0"/>
                <a:cs typeface="Arial" pitchFamily="34" charset="0"/>
              </a:rPr>
              <a:t>the ponderosa </a:t>
            </a:r>
            <a:r>
              <a:rPr lang="en-US" sz="1400" dirty="0">
                <a:latin typeface="Arial" panose="020B0604020202020204" pitchFamily="34" charset="0"/>
                <a:cs typeface="Arial" pitchFamily="34" charset="0"/>
              </a:rPr>
              <a:t>pine region</a:t>
            </a:r>
          </a:p>
          <a:p>
            <a:endParaRPr lang="en-US" sz="1400" dirty="0">
              <a:latin typeface="Arial" panose="020B0604020202020204" pitchFamily="34" charset="0"/>
              <a:cs typeface="Arial" pitchFamily="34" charset="0"/>
            </a:endParaRPr>
          </a:p>
          <a:p>
            <a:r>
              <a:rPr lang="en-US" sz="1400" dirty="0">
                <a:latin typeface="Arial" panose="020B0604020202020204" pitchFamily="34" charset="0"/>
                <a:cs typeface="Arial" pitchFamily="34" charset="0"/>
              </a:rPr>
              <a:t>We needed information about landowners in other vegetation </a:t>
            </a:r>
            <a:r>
              <a:rPr lang="en-US" sz="1400" dirty="0" smtClean="0">
                <a:latin typeface="Arial" panose="020B0604020202020204" pitchFamily="34" charset="0"/>
                <a:cs typeface="Arial" pitchFamily="34" charset="0"/>
              </a:rPr>
              <a:t>types and so we conducted </a:t>
            </a:r>
            <a:r>
              <a:rPr lang="en-US" sz="1400" dirty="0">
                <a:latin typeface="Arial" panose="020B0604020202020204" pitchFamily="34" charset="0"/>
                <a:cs typeface="Arial" pitchFamily="34" charset="0"/>
              </a:rPr>
              <a:t>a survey of </a:t>
            </a:r>
            <a:r>
              <a:rPr lang="en-US" sz="1400" dirty="0" smtClean="0">
                <a:latin typeface="Arial" panose="020B0604020202020204" pitchFamily="34" charset="0"/>
                <a:cs typeface="Arial" pitchFamily="34" charset="0"/>
              </a:rPr>
              <a:t>nonindustrial private forest landowners specific to our central and south-central Oregon the </a:t>
            </a:r>
            <a:r>
              <a:rPr lang="en-US" sz="1400" dirty="0">
                <a:latin typeface="Arial" panose="020B0604020202020204" pitchFamily="34" charset="0"/>
                <a:cs typeface="Arial" pitchFamily="34" charset="0"/>
              </a:rPr>
              <a:t>study region</a:t>
            </a:r>
          </a:p>
          <a:p>
            <a:pPr eaLnBrk="1" hangingPunct="1"/>
            <a:endParaRPr lang="en-US" sz="1400" dirty="0">
              <a:latin typeface="Arial" panose="020B0604020202020204" pitchFamily="34" charset="0"/>
              <a:cs typeface="Arial" pitchFamily="34" charset="0"/>
            </a:endParaRPr>
          </a:p>
          <a:p>
            <a:pPr eaLnBrk="1" hangingPunct="1"/>
            <a:r>
              <a:rPr lang="en-US" sz="1400" dirty="0">
                <a:latin typeface="Arial" panose="020B0604020202020204" pitchFamily="34" charset="0"/>
                <a:cs typeface="Arial" pitchFamily="34" charset="0"/>
              </a:rPr>
              <a:t>Focus on . . . READ </a:t>
            </a:r>
          </a:p>
          <a:p>
            <a:pPr eaLnBrk="1" hangingPunct="1"/>
            <a:endParaRPr lang="en-US" sz="1400" dirty="0">
              <a:latin typeface="Arial" panose="020B0604020202020204" pitchFamily="34" charset="0"/>
              <a:cs typeface="Arial" pitchFamily="34" charset="0"/>
            </a:endParaRPr>
          </a:p>
          <a:p>
            <a:pPr eaLnBrk="1" hangingPunct="1"/>
            <a:r>
              <a:rPr lang="en-US" sz="1400" dirty="0">
                <a:latin typeface="Arial" panose="020B0604020202020204" pitchFamily="34" charset="0"/>
                <a:cs typeface="Arial" pitchFamily="34" charset="0"/>
              </a:rPr>
              <a:t>Analysis of this particular survey is less developed than that for the homeowners, but will share some initial findings about fuel reduction activities and factors that influence them.</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06788" y="153988"/>
            <a:ext cx="3482975" cy="2611437"/>
          </a:xfrm>
        </p:spPr>
      </p:sp>
      <p:sp>
        <p:nvSpPr>
          <p:cNvPr id="3" name="Notes Placeholder 2"/>
          <p:cNvSpPr>
            <a:spLocks noGrp="1"/>
          </p:cNvSpPr>
          <p:nvPr>
            <p:ph type="body" idx="1"/>
          </p:nvPr>
        </p:nvSpPr>
        <p:spPr>
          <a:xfrm>
            <a:off x="699770" y="2939838"/>
            <a:ext cx="5675912" cy="5570220"/>
          </a:xfrm>
        </p:spPr>
        <p:txBody>
          <a:bodyPr/>
          <a:lstStyle/>
          <a:p>
            <a:r>
              <a:rPr lang="en-US" sz="1400" dirty="0">
                <a:latin typeface="Arial" pitchFamily="34" charset="0"/>
                <a:cs typeface="Arial" pitchFamily="34" charset="0"/>
              </a:rPr>
              <a:t>Factors we identified that appear to most influence whether </a:t>
            </a:r>
            <a:r>
              <a:rPr lang="en-US" sz="1400" dirty="0" smtClean="0">
                <a:latin typeface="Arial" pitchFamily="34" charset="0"/>
                <a:cs typeface="Arial" pitchFamily="34" charset="0"/>
              </a:rPr>
              <a:t>landowners in the study region conduct </a:t>
            </a:r>
            <a:r>
              <a:rPr lang="en-US" sz="1400" dirty="0">
                <a:latin typeface="Arial" pitchFamily="34" charset="0"/>
                <a:cs typeface="Arial" pitchFamily="34" charset="0"/>
              </a:rPr>
              <a:t>fuel reduction activities are </a:t>
            </a:r>
          </a:p>
          <a:p>
            <a:endParaRPr lang="en-US" sz="1400" dirty="0">
              <a:latin typeface="Arial" pitchFamily="34" charset="0"/>
              <a:cs typeface="Arial" pitchFamily="34" charset="0"/>
            </a:endParaRPr>
          </a:p>
          <a:p>
            <a:pPr>
              <a:tabLst>
                <a:tab pos="518455" algn="l"/>
              </a:tabLst>
            </a:pPr>
            <a:r>
              <a:rPr lang="en-US" sz="1400" dirty="0">
                <a:latin typeface="Arial" pitchFamily="34" charset="0"/>
                <a:cs typeface="Arial" pitchFamily="34" charset="0"/>
              </a:rPr>
              <a:t>	READ</a:t>
            </a:r>
          </a:p>
          <a:p>
            <a:endParaRPr lang="en-US" sz="1400" dirty="0">
              <a:latin typeface="Arial" pitchFamily="34" charset="0"/>
              <a:cs typeface="Arial" pitchFamily="34" charset="0"/>
            </a:endParaRPr>
          </a:p>
          <a:p>
            <a:r>
              <a:rPr lang="en-US" sz="1400" dirty="0">
                <a:latin typeface="Arial" pitchFamily="34" charset="0"/>
                <a:cs typeface="Arial" pitchFamily="34" charset="0"/>
              </a:rPr>
              <a:t>Early results suggest that influencing factors may be more diverse for this general group of forest landowners than was the case with the survey limited to just ponderosa pine landowners.</a:t>
            </a:r>
          </a:p>
          <a:p>
            <a:endParaRPr lang="en-US" sz="1400" dirty="0">
              <a:latin typeface="Arial" pitchFamily="34" charset="0"/>
              <a:cs typeface="Arial" pitchFamily="34" charset="0"/>
            </a:endParaRPr>
          </a:p>
          <a:p>
            <a:r>
              <a:rPr lang="en-US" sz="1400" dirty="0">
                <a:latin typeface="Arial" pitchFamily="34" charset="0"/>
                <a:cs typeface="Arial" pitchFamily="34" charset="0"/>
              </a:rPr>
              <a:t>Still see influence of landscape feedbacks in terms of stand density, and past disturbances as factors that motivate landowners to reduce fuel.</a:t>
            </a:r>
          </a:p>
          <a:p>
            <a:endParaRPr lang="en-US" sz="1400" dirty="0">
              <a:latin typeface="Arial" pitchFamily="34" charset="0"/>
              <a:cs typeface="Arial" pitchFamily="34" charset="0"/>
            </a:endParaRPr>
          </a:p>
          <a:p>
            <a:r>
              <a:rPr lang="en-US" sz="1400" dirty="0">
                <a:latin typeface="Arial" pitchFamily="34" charset="0"/>
                <a:cs typeface="Arial" pitchFamily="34" charset="0"/>
              </a:rPr>
              <a:t>In future analysis, we plan to take a look at the role that management and fuel conditions on neighboring lands—including private and federal lands—may play in motivating </a:t>
            </a:r>
            <a:r>
              <a:rPr lang="en-US" sz="1400" dirty="0" smtClean="0">
                <a:latin typeface="Arial" pitchFamily="34" charset="0"/>
                <a:cs typeface="Arial" pitchFamily="34" charset="0"/>
              </a:rPr>
              <a:t>landowners </a:t>
            </a:r>
            <a:r>
              <a:rPr lang="en-US" sz="1400" dirty="0">
                <a:latin typeface="Arial" pitchFamily="34" charset="0"/>
                <a:cs typeface="Arial" pitchFamily="34" charset="0"/>
              </a:rPr>
              <a:t>to reduce fuel.</a:t>
            </a:r>
          </a:p>
          <a:p>
            <a:endParaRPr lang="en-US" sz="1400" dirty="0">
              <a:latin typeface="Arial" pitchFamily="34" charset="0"/>
              <a:cs typeface="Arial" pitchFamily="34" charset="0"/>
            </a:endParaRPr>
          </a:p>
          <a:p>
            <a:r>
              <a:rPr lang="en-US" sz="1400" dirty="0">
                <a:latin typeface="Arial" pitchFamily="34" charset="0"/>
                <a:cs typeface="Arial" pitchFamily="34" charset="0"/>
              </a:rPr>
              <a:t>One of the key things we are learning in this </a:t>
            </a:r>
            <a:r>
              <a:rPr lang="en-US" sz="1400" dirty="0" smtClean="0">
                <a:latin typeface="Arial" pitchFamily="34" charset="0"/>
                <a:cs typeface="Arial" pitchFamily="34" charset="0"/>
              </a:rPr>
              <a:t>work is </a:t>
            </a:r>
            <a:r>
              <a:rPr lang="en-US" sz="1400" dirty="0">
                <a:latin typeface="Arial" pitchFamily="34" charset="0"/>
                <a:cs typeface="Arial" pitchFamily="34" charset="0"/>
              </a:rPr>
              <a:t>that </a:t>
            </a:r>
            <a:r>
              <a:rPr lang="en-US" sz="1400" dirty="0" smtClean="0">
                <a:latin typeface="Arial" pitchFamily="34" charset="0"/>
                <a:cs typeface="Arial" pitchFamily="34" charset="0"/>
              </a:rPr>
              <a:t>private landowners </a:t>
            </a:r>
            <a:r>
              <a:rPr lang="en-US" sz="1400" dirty="0">
                <a:latin typeface="Arial" pitchFamily="34" charset="0"/>
                <a:cs typeface="Arial" pitchFamily="34" charset="0"/>
              </a:rPr>
              <a:t>and homeowners appear to respond to a variety of factors when choosing to mitigate their exposure to wildfire risk.</a:t>
            </a:r>
          </a:p>
          <a:p>
            <a:endParaRPr lang="en-US" sz="1400" dirty="0">
              <a:latin typeface="Arial" pitchFamily="34" charset="0"/>
              <a:cs typeface="Arial" pitchFamily="34" charset="0"/>
            </a:endParaRPr>
          </a:p>
          <a:p>
            <a:pPr>
              <a:tabLst>
                <a:tab pos="471616" algn="l"/>
              </a:tabLst>
            </a:pPr>
            <a:r>
              <a:rPr lang="en-US" sz="1400" dirty="0">
                <a:latin typeface="Arial" pitchFamily="34" charset="0"/>
                <a:cs typeface="Arial" pitchFamily="34" charset="0"/>
              </a:rPr>
              <a:t>	And that they weigh these different factors in their risk 	mitigation decisions.</a:t>
            </a:r>
          </a:p>
        </p:txBody>
      </p:sp>
      <p:sp>
        <p:nvSpPr>
          <p:cNvPr id="4" name="Slide Number Placeholder 3"/>
          <p:cNvSpPr>
            <a:spLocks noGrp="1"/>
          </p:cNvSpPr>
          <p:nvPr>
            <p:ph type="sldNum" sz="quarter" idx="10"/>
          </p:nvPr>
        </p:nvSpPr>
        <p:spPr/>
        <p:txBody>
          <a:bodyPr/>
          <a:lstStyle/>
          <a:p>
            <a:fld id="{248447EB-283F-4936-9BD9-B5ECA060C524}" type="slidenum">
              <a:rPr lang="en-US" smtClean="0"/>
              <a:t>8</a:t>
            </a:fld>
            <a:endParaRPr lang="en-US" dirty="0"/>
          </a:p>
        </p:txBody>
      </p:sp>
    </p:spTree>
    <p:extLst>
      <p:ext uri="{BB962C8B-B14F-4D97-AF65-F5344CB8AC3E}">
        <p14:creationId xmlns:p14="http://schemas.microsoft.com/office/powerpoint/2010/main" val="25045762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48038" y="0"/>
            <a:ext cx="3649662" cy="2736850"/>
          </a:xfrm>
        </p:spPr>
      </p:sp>
      <p:sp>
        <p:nvSpPr>
          <p:cNvPr id="3" name="Notes Placeholder 2"/>
          <p:cNvSpPr>
            <a:spLocks noGrp="1"/>
          </p:cNvSpPr>
          <p:nvPr>
            <p:ph type="body" idx="1"/>
          </p:nvPr>
        </p:nvSpPr>
        <p:spPr>
          <a:xfrm>
            <a:off x="755651" y="3117850"/>
            <a:ext cx="5598160" cy="4177665"/>
          </a:xfrm>
        </p:spPr>
        <p:txBody>
          <a:bodyPr/>
          <a:lstStyle/>
          <a:p>
            <a:r>
              <a:rPr lang="en-US" sz="1400" dirty="0">
                <a:latin typeface="Arial" pitchFamily="34" charset="0"/>
                <a:cs typeface="Arial" pitchFamily="34" charset="0"/>
              </a:rPr>
              <a:t>So, having some success in anticipating nonindustrial forest owners’ fuel treatment activity, we turned to a second interest—understanding factors that influence Firewise activities among homeowners in the wildland-urban interface</a:t>
            </a:r>
          </a:p>
          <a:p>
            <a:endParaRPr lang="en-US" sz="1400" dirty="0">
              <a:latin typeface="Arial" pitchFamily="34" charset="0"/>
              <a:cs typeface="Arial" pitchFamily="34" charset="0"/>
            </a:endParaRPr>
          </a:p>
          <a:p>
            <a:r>
              <a:rPr lang="en-US" sz="1400" dirty="0">
                <a:latin typeface="Arial" pitchFamily="34" charset="0"/>
                <a:cs typeface="Arial" pitchFamily="34" charset="0"/>
              </a:rPr>
              <a:t>Homeowners in this case included people living on much smaller parcels of under 10 acres, and on which reducing wildfire risk would involve manipulating landscaping around the home to reduce ladder fuels and making the home structure itself more fire-resistant   </a:t>
            </a:r>
          </a:p>
          <a:p>
            <a:endParaRPr lang="en-US" sz="1400" dirty="0">
              <a:latin typeface="Arial" pitchFamily="34" charset="0"/>
              <a:cs typeface="Arial" pitchFamily="34" charset="0"/>
            </a:endParaRPr>
          </a:p>
          <a:p>
            <a:r>
              <a:rPr lang="en-US" sz="1400" dirty="0">
                <a:latin typeface="Arial" pitchFamily="34" charset="0"/>
                <a:cs typeface="Arial" pitchFamily="34" charset="0"/>
              </a:rPr>
              <a:t>Data for analysis in this case came from survey of central Oregon homeowners, conducted in 2012 by co-author Christine Olsen.</a:t>
            </a:r>
          </a:p>
          <a:p>
            <a:endParaRPr lang="en-US" sz="1400" dirty="0">
              <a:latin typeface="Arial" pitchFamily="34" charset="0"/>
              <a:cs typeface="Arial" pitchFamily="34" charset="0"/>
            </a:endParaRPr>
          </a:p>
          <a:p>
            <a:endParaRPr lang="en-US" sz="1400" dirty="0">
              <a:latin typeface="Arial" pitchFamily="34" charset="0"/>
              <a:cs typeface="Arial" pitchFamily="34" charset="0"/>
            </a:endParaRPr>
          </a:p>
          <a:p>
            <a:endParaRPr lang="en-US" sz="1400" dirty="0">
              <a:latin typeface="Arial" pitchFamily="34" charset="0"/>
              <a:cs typeface="Arial" pitchFamily="34" charset="0"/>
            </a:endParaRPr>
          </a:p>
          <a:p>
            <a:endParaRPr lang="en-US"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9673E56C-1D79-49C7-8F69-027E5005FD92}" type="slidenum">
              <a:rPr lang="en-US" smtClean="0"/>
              <a:t>9</a:t>
            </a:fld>
            <a:endParaRPr lang="en-US" dirty="0"/>
          </a:p>
        </p:txBody>
      </p:sp>
    </p:spTree>
    <p:extLst>
      <p:ext uri="{BB962C8B-B14F-4D97-AF65-F5344CB8AC3E}">
        <p14:creationId xmlns:p14="http://schemas.microsoft.com/office/powerpoint/2010/main" val="3831303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AB81E2C-48CF-4F56-B081-1D27617EF59D}" type="datetimeFigureOut">
              <a:rPr lang="en-US" smtClean="0"/>
              <a:t>5/28/2014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18A12E-2DAB-4D10-91BC-4508F85B632C}" type="slidenum">
              <a:rPr lang="en-US" smtClean="0"/>
              <a:t>‹#›</a:t>
            </a:fld>
            <a:endParaRPr lang="en-US" dirty="0"/>
          </a:p>
        </p:txBody>
      </p:sp>
    </p:spTree>
    <p:extLst>
      <p:ext uri="{BB962C8B-B14F-4D97-AF65-F5344CB8AC3E}">
        <p14:creationId xmlns:p14="http://schemas.microsoft.com/office/powerpoint/2010/main" val="725657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B81E2C-48CF-4F56-B081-1D27617EF59D}" type="datetimeFigureOut">
              <a:rPr lang="en-US" smtClean="0"/>
              <a:t>5/28/2014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18A12E-2DAB-4D10-91BC-4508F85B632C}" type="slidenum">
              <a:rPr lang="en-US" smtClean="0"/>
              <a:t>‹#›</a:t>
            </a:fld>
            <a:endParaRPr lang="en-US" dirty="0"/>
          </a:p>
        </p:txBody>
      </p:sp>
    </p:spTree>
    <p:extLst>
      <p:ext uri="{BB962C8B-B14F-4D97-AF65-F5344CB8AC3E}">
        <p14:creationId xmlns:p14="http://schemas.microsoft.com/office/powerpoint/2010/main" val="3973060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B81E2C-48CF-4F56-B081-1D27617EF59D}" type="datetimeFigureOut">
              <a:rPr lang="en-US" smtClean="0"/>
              <a:t>5/28/2014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18A12E-2DAB-4D10-91BC-4508F85B632C}" type="slidenum">
              <a:rPr lang="en-US" smtClean="0"/>
              <a:t>‹#›</a:t>
            </a:fld>
            <a:endParaRPr lang="en-US" dirty="0"/>
          </a:p>
        </p:txBody>
      </p:sp>
    </p:spTree>
    <p:extLst>
      <p:ext uri="{BB962C8B-B14F-4D97-AF65-F5344CB8AC3E}">
        <p14:creationId xmlns:p14="http://schemas.microsoft.com/office/powerpoint/2010/main" val="3097380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B81E2C-48CF-4F56-B081-1D27617EF59D}" type="datetimeFigureOut">
              <a:rPr lang="en-US" smtClean="0"/>
              <a:t>5/28/2014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18A12E-2DAB-4D10-91BC-4508F85B632C}" type="slidenum">
              <a:rPr lang="en-US" smtClean="0"/>
              <a:t>‹#›</a:t>
            </a:fld>
            <a:endParaRPr lang="en-US" dirty="0"/>
          </a:p>
        </p:txBody>
      </p:sp>
    </p:spTree>
    <p:extLst>
      <p:ext uri="{BB962C8B-B14F-4D97-AF65-F5344CB8AC3E}">
        <p14:creationId xmlns:p14="http://schemas.microsoft.com/office/powerpoint/2010/main" val="807804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B81E2C-48CF-4F56-B081-1D27617EF59D}" type="datetimeFigureOut">
              <a:rPr lang="en-US" smtClean="0"/>
              <a:t>5/28/2014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18A12E-2DAB-4D10-91BC-4508F85B632C}" type="slidenum">
              <a:rPr lang="en-US" smtClean="0"/>
              <a:t>‹#›</a:t>
            </a:fld>
            <a:endParaRPr lang="en-US" dirty="0"/>
          </a:p>
        </p:txBody>
      </p:sp>
    </p:spTree>
    <p:extLst>
      <p:ext uri="{BB962C8B-B14F-4D97-AF65-F5344CB8AC3E}">
        <p14:creationId xmlns:p14="http://schemas.microsoft.com/office/powerpoint/2010/main" val="743440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AB81E2C-48CF-4F56-B081-1D27617EF59D}" type="datetimeFigureOut">
              <a:rPr lang="en-US" smtClean="0"/>
              <a:t>5/28/2014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18A12E-2DAB-4D10-91BC-4508F85B632C}" type="slidenum">
              <a:rPr lang="en-US" smtClean="0"/>
              <a:t>‹#›</a:t>
            </a:fld>
            <a:endParaRPr lang="en-US" dirty="0"/>
          </a:p>
        </p:txBody>
      </p:sp>
    </p:spTree>
    <p:extLst>
      <p:ext uri="{BB962C8B-B14F-4D97-AF65-F5344CB8AC3E}">
        <p14:creationId xmlns:p14="http://schemas.microsoft.com/office/powerpoint/2010/main" val="3268910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B81E2C-48CF-4F56-B081-1D27617EF59D}" type="datetimeFigureOut">
              <a:rPr lang="en-US" smtClean="0"/>
              <a:t>5/28/2014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D18A12E-2DAB-4D10-91BC-4508F85B632C}" type="slidenum">
              <a:rPr lang="en-US" smtClean="0"/>
              <a:t>‹#›</a:t>
            </a:fld>
            <a:endParaRPr lang="en-US" dirty="0"/>
          </a:p>
        </p:txBody>
      </p:sp>
    </p:spTree>
    <p:extLst>
      <p:ext uri="{BB962C8B-B14F-4D97-AF65-F5344CB8AC3E}">
        <p14:creationId xmlns:p14="http://schemas.microsoft.com/office/powerpoint/2010/main" val="262134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B81E2C-48CF-4F56-B081-1D27617EF59D}" type="datetimeFigureOut">
              <a:rPr lang="en-US" smtClean="0"/>
              <a:t>5/28/2014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D18A12E-2DAB-4D10-91BC-4508F85B632C}" type="slidenum">
              <a:rPr lang="en-US" smtClean="0"/>
              <a:t>‹#›</a:t>
            </a:fld>
            <a:endParaRPr lang="en-US" dirty="0"/>
          </a:p>
        </p:txBody>
      </p:sp>
    </p:spTree>
    <p:extLst>
      <p:ext uri="{BB962C8B-B14F-4D97-AF65-F5344CB8AC3E}">
        <p14:creationId xmlns:p14="http://schemas.microsoft.com/office/powerpoint/2010/main" val="4040899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B81E2C-48CF-4F56-B081-1D27617EF59D}" type="datetimeFigureOut">
              <a:rPr lang="en-US" smtClean="0"/>
              <a:t>5/28/2014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D18A12E-2DAB-4D10-91BC-4508F85B632C}" type="slidenum">
              <a:rPr lang="en-US" smtClean="0"/>
              <a:t>‹#›</a:t>
            </a:fld>
            <a:endParaRPr lang="en-US" dirty="0"/>
          </a:p>
        </p:txBody>
      </p:sp>
    </p:spTree>
    <p:extLst>
      <p:ext uri="{BB962C8B-B14F-4D97-AF65-F5344CB8AC3E}">
        <p14:creationId xmlns:p14="http://schemas.microsoft.com/office/powerpoint/2010/main" val="282689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B81E2C-48CF-4F56-B081-1D27617EF59D}" type="datetimeFigureOut">
              <a:rPr lang="en-US" smtClean="0"/>
              <a:t>5/28/2014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18A12E-2DAB-4D10-91BC-4508F85B632C}" type="slidenum">
              <a:rPr lang="en-US" smtClean="0"/>
              <a:t>‹#›</a:t>
            </a:fld>
            <a:endParaRPr lang="en-US" dirty="0"/>
          </a:p>
        </p:txBody>
      </p:sp>
    </p:spTree>
    <p:extLst>
      <p:ext uri="{BB962C8B-B14F-4D97-AF65-F5344CB8AC3E}">
        <p14:creationId xmlns:p14="http://schemas.microsoft.com/office/powerpoint/2010/main" val="2678926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B81E2C-48CF-4F56-B081-1D27617EF59D}" type="datetimeFigureOut">
              <a:rPr lang="en-US" smtClean="0"/>
              <a:t>5/28/2014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18A12E-2DAB-4D10-91BC-4508F85B632C}" type="slidenum">
              <a:rPr lang="en-US" smtClean="0"/>
              <a:t>‹#›</a:t>
            </a:fld>
            <a:endParaRPr lang="en-US" dirty="0"/>
          </a:p>
        </p:txBody>
      </p:sp>
    </p:spTree>
    <p:extLst>
      <p:ext uri="{BB962C8B-B14F-4D97-AF65-F5344CB8AC3E}">
        <p14:creationId xmlns:p14="http://schemas.microsoft.com/office/powerpoint/2010/main" val="4217929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B81E2C-48CF-4F56-B081-1D27617EF59D}" type="datetimeFigureOut">
              <a:rPr lang="en-US" smtClean="0"/>
              <a:t>5/28/2014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18A12E-2DAB-4D10-91BC-4508F85B632C}" type="slidenum">
              <a:rPr lang="en-US" smtClean="0"/>
              <a:t>‹#›</a:t>
            </a:fld>
            <a:endParaRPr lang="en-US" dirty="0"/>
          </a:p>
        </p:txBody>
      </p:sp>
    </p:spTree>
    <p:extLst>
      <p:ext uri="{BB962C8B-B14F-4D97-AF65-F5344CB8AC3E}">
        <p14:creationId xmlns:p14="http://schemas.microsoft.com/office/powerpoint/2010/main" val="720368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04800"/>
            <a:ext cx="8382000" cy="1470025"/>
          </a:xfrm>
        </p:spPr>
        <p:txBody>
          <a:bodyPr>
            <a:noAutofit/>
          </a:bodyPr>
          <a:lstStyle/>
          <a:p>
            <a:pPr algn="l"/>
            <a:r>
              <a:rPr lang="en-US" sz="3200" dirty="0" smtClean="0">
                <a:latin typeface="Cambria" panose="02040503050406030204" pitchFamily="18" charset="0"/>
                <a:cs typeface="Arial" pitchFamily="34" charset="0"/>
              </a:rPr>
              <a:t>Fuel reduction and defensible space activities among private landowners</a:t>
            </a:r>
            <a:endParaRPr lang="en-US" sz="3200" dirty="0">
              <a:latin typeface="Cambria" panose="02040503050406030204" pitchFamily="18" charset="0"/>
              <a:cs typeface="Arial" pitchFamily="34" charset="0"/>
            </a:endParaRPr>
          </a:p>
        </p:txBody>
      </p:sp>
      <p:sp>
        <p:nvSpPr>
          <p:cNvPr id="4" name="TextBox 3"/>
          <p:cNvSpPr txBox="1"/>
          <p:nvPr/>
        </p:nvSpPr>
        <p:spPr>
          <a:xfrm>
            <a:off x="1214188" y="2667000"/>
            <a:ext cx="2190023" cy="2677656"/>
          </a:xfrm>
          <a:prstGeom prst="rect">
            <a:avLst/>
          </a:prstGeom>
          <a:noFill/>
        </p:spPr>
        <p:txBody>
          <a:bodyPr wrap="none" rtlCol="0">
            <a:spAutoFit/>
          </a:bodyPr>
          <a:lstStyle/>
          <a:p>
            <a:r>
              <a:rPr lang="en-US" sz="2400" dirty="0" smtClean="0">
                <a:latin typeface="Cambria" panose="02040503050406030204" pitchFamily="18" charset="0"/>
                <a:cs typeface="Arial" pitchFamily="34" charset="0"/>
              </a:rPr>
              <a:t>Jeff Kline</a:t>
            </a:r>
          </a:p>
          <a:p>
            <a:r>
              <a:rPr lang="en-US" sz="2400" dirty="0" smtClean="0">
                <a:latin typeface="Cambria" panose="02040503050406030204" pitchFamily="18" charset="0"/>
                <a:cs typeface="Arial" pitchFamily="34" charset="0"/>
              </a:rPr>
              <a:t>Christine Olsen</a:t>
            </a:r>
          </a:p>
          <a:p>
            <a:r>
              <a:rPr lang="en-US" sz="2400" dirty="0" smtClean="0">
                <a:latin typeface="Cambria" panose="02040503050406030204" pitchFamily="18" charset="0"/>
                <a:cs typeface="Arial" pitchFamily="34" charset="0"/>
              </a:rPr>
              <a:t>Eric White</a:t>
            </a:r>
          </a:p>
          <a:p>
            <a:r>
              <a:rPr lang="en-US" sz="2400" dirty="0" smtClean="0">
                <a:latin typeface="Cambria" panose="02040503050406030204" pitchFamily="18" charset="0"/>
                <a:cs typeface="Arial" pitchFamily="34" charset="0"/>
              </a:rPr>
              <a:t>Paige Fischer</a:t>
            </a:r>
          </a:p>
          <a:p>
            <a:r>
              <a:rPr lang="en-US" sz="2400" dirty="0" smtClean="0">
                <a:latin typeface="Cambria" panose="02040503050406030204" pitchFamily="18" charset="0"/>
                <a:cs typeface="Arial" pitchFamily="34" charset="0"/>
              </a:rPr>
              <a:t>Alan Ager</a:t>
            </a:r>
          </a:p>
          <a:p>
            <a:endParaRPr lang="en-US" sz="2400" dirty="0" smtClean="0">
              <a:latin typeface="Arial" pitchFamily="34" charset="0"/>
              <a:cs typeface="Arial" pitchFamily="34" charset="0"/>
            </a:endParaRPr>
          </a:p>
          <a:p>
            <a:endParaRPr lang="en-US" sz="2400" dirty="0">
              <a:latin typeface="Arial" pitchFamily="34" charset="0"/>
              <a:cs typeface="Arial" pitchFamily="34" charset="0"/>
            </a:endParaRPr>
          </a:p>
        </p:txBody>
      </p:sp>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10654" t="14158" r="21378" b="24926"/>
          <a:stretch/>
        </p:blipFill>
        <p:spPr>
          <a:xfrm>
            <a:off x="4267200" y="1905000"/>
            <a:ext cx="3990975" cy="3423264"/>
          </a:xfrm>
          <a:prstGeom prst="rect">
            <a:avLst/>
          </a:prstGeom>
          <a:ln>
            <a:solidFill>
              <a:schemeClr val="tx1"/>
            </a:solidFill>
          </a:ln>
        </p:spPr>
      </p:pic>
    </p:spTree>
    <p:extLst>
      <p:ext uri="{BB962C8B-B14F-4D97-AF65-F5344CB8AC3E}">
        <p14:creationId xmlns:p14="http://schemas.microsoft.com/office/powerpoint/2010/main" val="5174027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551130" y="2902803"/>
            <a:ext cx="2038493" cy="830997"/>
          </a:xfrm>
          <a:prstGeom prst="rect">
            <a:avLst/>
          </a:prstGeom>
          <a:solidFill>
            <a:schemeClr val="bg1"/>
          </a:solidFill>
          <a:ln w="25400">
            <a:solidFill>
              <a:schemeClr val="tx1"/>
            </a:solidFill>
          </a:ln>
        </p:spPr>
        <p:txBody>
          <a:bodyPr wrap="square" rtlCol="0">
            <a:spAutoFit/>
          </a:bodyPr>
          <a:lstStyle/>
          <a:p>
            <a:pPr algn="ctr"/>
            <a:r>
              <a:rPr lang="en-US" sz="2400" dirty="0" smtClean="0">
                <a:latin typeface="Cambria" panose="02040503050406030204" pitchFamily="18" charset="0"/>
                <a:cs typeface="Arial" pitchFamily="34" charset="0"/>
              </a:rPr>
              <a:t>Perceived wildfire risk</a:t>
            </a:r>
            <a:endParaRPr lang="en-US" sz="2400" dirty="0">
              <a:latin typeface="Cambria" panose="02040503050406030204" pitchFamily="18" charset="0"/>
              <a:cs typeface="Arial" pitchFamily="34" charset="0"/>
            </a:endParaRPr>
          </a:p>
        </p:txBody>
      </p:sp>
      <p:sp>
        <p:nvSpPr>
          <p:cNvPr id="9" name="TextBox 8"/>
          <p:cNvSpPr txBox="1"/>
          <p:nvPr/>
        </p:nvSpPr>
        <p:spPr>
          <a:xfrm>
            <a:off x="585038" y="2743200"/>
            <a:ext cx="2069681" cy="1200329"/>
          </a:xfrm>
          <a:prstGeom prst="rect">
            <a:avLst/>
          </a:prstGeom>
          <a:solidFill>
            <a:schemeClr val="bg1"/>
          </a:solidFill>
          <a:ln w="25400">
            <a:solidFill>
              <a:schemeClr val="tx1"/>
            </a:solidFill>
          </a:ln>
        </p:spPr>
        <p:txBody>
          <a:bodyPr wrap="square" rtlCol="0">
            <a:spAutoFit/>
          </a:bodyPr>
          <a:lstStyle/>
          <a:p>
            <a:pPr algn="ctr"/>
            <a:r>
              <a:rPr lang="en-US" sz="2400" dirty="0" smtClean="0">
                <a:latin typeface="Cambria" panose="02040503050406030204" pitchFamily="18" charset="0"/>
                <a:cs typeface="Arial" pitchFamily="34" charset="0"/>
              </a:rPr>
              <a:t>Perceived chance</a:t>
            </a:r>
          </a:p>
          <a:p>
            <a:pPr algn="ctr"/>
            <a:r>
              <a:rPr lang="en-US" sz="2400" dirty="0" smtClean="0">
                <a:latin typeface="Cambria" panose="02040503050406030204" pitchFamily="18" charset="0"/>
                <a:cs typeface="Arial" pitchFamily="34" charset="0"/>
              </a:rPr>
              <a:t> of wildfire</a:t>
            </a:r>
            <a:endParaRPr lang="en-US" sz="2400" dirty="0">
              <a:latin typeface="Cambria" panose="02040503050406030204" pitchFamily="18" charset="0"/>
              <a:cs typeface="Arial" pitchFamily="34" charset="0"/>
            </a:endParaRPr>
          </a:p>
        </p:txBody>
      </p:sp>
      <p:sp>
        <p:nvSpPr>
          <p:cNvPr id="12" name="TextBox 11"/>
          <p:cNvSpPr txBox="1"/>
          <p:nvPr/>
        </p:nvSpPr>
        <p:spPr>
          <a:xfrm>
            <a:off x="3416719" y="2743200"/>
            <a:ext cx="2069681" cy="1200329"/>
          </a:xfrm>
          <a:prstGeom prst="rect">
            <a:avLst/>
          </a:prstGeom>
          <a:solidFill>
            <a:schemeClr val="bg1"/>
          </a:solidFill>
          <a:ln w="25400">
            <a:solidFill>
              <a:schemeClr val="tx1"/>
            </a:solidFill>
          </a:ln>
        </p:spPr>
        <p:txBody>
          <a:bodyPr wrap="square" rtlCol="0">
            <a:spAutoFit/>
          </a:bodyPr>
          <a:lstStyle/>
          <a:p>
            <a:pPr algn="ctr"/>
            <a:r>
              <a:rPr lang="en-US" sz="2400" dirty="0" smtClean="0">
                <a:latin typeface="Cambria" panose="02040503050406030204" pitchFamily="18" charset="0"/>
                <a:cs typeface="Arial" pitchFamily="34" charset="0"/>
              </a:rPr>
              <a:t>Perceived chance</a:t>
            </a:r>
          </a:p>
          <a:p>
            <a:pPr algn="ctr"/>
            <a:r>
              <a:rPr lang="en-US" sz="2400" dirty="0" smtClean="0">
                <a:latin typeface="Cambria" panose="02040503050406030204" pitchFamily="18" charset="0"/>
                <a:cs typeface="Arial" pitchFamily="34" charset="0"/>
              </a:rPr>
              <a:t>of damage</a:t>
            </a:r>
            <a:endParaRPr lang="en-US" sz="2400" dirty="0">
              <a:latin typeface="Cambria" panose="02040503050406030204" pitchFamily="18" charset="0"/>
              <a:cs typeface="Arial" pitchFamily="34" charset="0"/>
            </a:endParaRPr>
          </a:p>
        </p:txBody>
      </p:sp>
      <p:sp>
        <p:nvSpPr>
          <p:cNvPr id="28" name="Title 1"/>
          <p:cNvSpPr>
            <a:spLocks noGrp="1"/>
          </p:cNvSpPr>
          <p:nvPr>
            <p:ph type="ctrTitle"/>
          </p:nvPr>
        </p:nvSpPr>
        <p:spPr>
          <a:xfrm>
            <a:off x="533400" y="457200"/>
            <a:ext cx="8077200" cy="838200"/>
          </a:xfrm>
        </p:spPr>
        <p:txBody>
          <a:bodyPr>
            <a:noAutofit/>
          </a:bodyPr>
          <a:lstStyle/>
          <a:p>
            <a:r>
              <a:rPr lang="en-US" sz="3200" b="1" dirty="0" smtClean="0">
                <a:latin typeface="Cambria" panose="02040503050406030204" pitchFamily="18" charset="0"/>
                <a:cs typeface="Arial" pitchFamily="34" charset="0"/>
              </a:rPr>
              <a:t>Components of perceived wildfire risk among homeowners</a:t>
            </a:r>
            <a:endParaRPr lang="en-US" sz="3200" b="1" dirty="0">
              <a:latin typeface="Cambria" panose="02040503050406030204" pitchFamily="18" charset="0"/>
              <a:cs typeface="Arial" pitchFamily="34" charset="0"/>
            </a:endParaRPr>
          </a:p>
        </p:txBody>
      </p:sp>
      <p:sp>
        <p:nvSpPr>
          <p:cNvPr id="2" name="TextBox 1"/>
          <p:cNvSpPr txBox="1"/>
          <p:nvPr/>
        </p:nvSpPr>
        <p:spPr>
          <a:xfrm>
            <a:off x="5715000" y="2882721"/>
            <a:ext cx="588623" cy="923330"/>
          </a:xfrm>
          <a:prstGeom prst="rect">
            <a:avLst/>
          </a:prstGeom>
          <a:noFill/>
        </p:spPr>
        <p:txBody>
          <a:bodyPr wrap="none" rtlCol="0">
            <a:spAutoFit/>
          </a:bodyPr>
          <a:lstStyle/>
          <a:p>
            <a:r>
              <a:rPr lang="en-US" sz="5400" b="1" dirty="0">
                <a:latin typeface="Arial" pitchFamily="34" charset="0"/>
                <a:cs typeface="Arial" pitchFamily="34" charset="0"/>
              </a:rPr>
              <a:t>=</a:t>
            </a:r>
          </a:p>
        </p:txBody>
      </p:sp>
      <p:sp>
        <p:nvSpPr>
          <p:cNvPr id="13" name="TextBox 12"/>
          <p:cNvSpPr txBox="1"/>
          <p:nvPr/>
        </p:nvSpPr>
        <p:spPr>
          <a:xfrm>
            <a:off x="2807119" y="2886670"/>
            <a:ext cx="498855" cy="769441"/>
          </a:xfrm>
          <a:prstGeom prst="rect">
            <a:avLst/>
          </a:prstGeom>
          <a:noFill/>
        </p:spPr>
        <p:txBody>
          <a:bodyPr wrap="none" rtlCol="0">
            <a:spAutoFit/>
          </a:bodyPr>
          <a:lstStyle/>
          <a:p>
            <a:r>
              <a:rPr lang="en-US" sz="4400" b="1" dirty="0" smtClean="0">
                <a:latin typeface="Arial" pitchFamily="34" charset="0"/>
                <a:cs typeface="Arial" pitchFamily="34" charset="0"/>
              </a:rPr>
              <a:t>x</a:t>
            </a:r>
            <a:endParaRPr lang="en-US" sz="4400" b="1" dirty="0">
              <a:latin typeface="Arial" pitchFamily="34" charset="0"/>
              <a:cs typeface="Arial" pitchFamily="34" charset="0"/>
            </a:endParaRPr>
          </a:p>
        </p:txBody>
      </p:sp>
    </p:spTree>
    <p:extLst>
      <p:ext uri="{BB962C8B-B14F-4D97-AF65-F5344CB8AC3E}">
        <p14:creationId xmlns:p14="http://schemas.microsoft.com/office/powerpoint/2010/main" val="17209913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3"/>
          <p:cNvGraphicFramePr>
            <a:graphicFrameLocks/>
          </p:cNvGraphicFramePr>
          <p:nvPr>
            <p:extLst>
              <p:ext uri="{D42A27DB-BD31-4B8C-83A1-F6EECF244321}">
                <p14:modId xmlns:p14="http://schemas.microsoft.com/office/powerpoint/2010/main" val="2828375047"/>
              </p:ext>
            </p:extLst>
          </p:nvPr>
        </p:nvGraphicFramePr>
        <p:xfrm>
          <a:off x="4649274" y="1752600"/>
          <a:ext cx="4343400" cy="3931920"/>
        </p:xfrm>
        <a:graphic>
          <a:graphicData uri="http://schemas.openxmlformats.org/drawingml/2006/table">
            <a:tbl>
              <a:tblPr firstRow="1" bandRow="1">
                <a:tableStyleId>{F5AB1C69-6EDB-4FF4-983F-18BD219EF322}</a:tableStyleId>
              </a:tblPr>
              <a:tblGrid>
                <a:gridCol w="3605842"/>
                <a:gridCol w="737558"/>
              </a:tblGrid>
              <a:tr h="487680">
                <a:tc gridSpan="2">
                  <a:txBody>
                    <a:bodyPr/>
                    <a:lstStyle/>
                    <a:p>
                      <a:r>
                        <a:rPr lang="en-US" sz="2800" dirty="0" smtClean="0"/>
                        <a:t>Chance of damage (%)</a:t>
                      </a:r>
                      <a:endParaRPr lang="en-US" sz="2800" dirty="0"/>
                    </a:p>
                  </a:txBody>
                  <a:tcPr/>
                </a:tc>
                <a:tc hMerge="1">
                  <a:txBody>
                    <a:bodyPr/>
                    <a:lstStyle/>
                    <a:p>
                      <a:endParaRPr lang="en-US" dirty="0"/>
                    </a:p>
                  </a:txBody>
                  <a:tcPr/>
                </a:tc>
              </a:tr>
              <a:tr h="487680">
                <a:tc>
                  <a:txBody>
                    <a:bodyPr/>
                    <a:lstStyle/>
                    <a:p>
                      <a:r>
                        <a:rPr lang="en-US" sz="2400" dirty="0" smtClean="0">
                          <a:latin typeface="Cambria" panose="02040503050406030204" pitchFamily="18" charset="0"/>
                        </a:rPr>
                        <a:t>Conditional Flame length</a:t>
                      </a:r>
                      <a:endParaRPr lang="en-US" sz="2400" dirty="0">
                        <a:latin typeface="Cambria" panose="02040503050406030204" pitchFamily="18" charset="0"/>
                      </a:endParaRPr>
                    </a:p>
                  </a:txBody>
                  <a:tcPr/>
                </a:tc>
                <a:tc>
                  <a:txBody>
                    <a:bodyPr/>
                    <a:lstStyle/>
                    <a:p>
                      <a:pPr algn="ctr"/>
                      <a:r>
                        <a:rPr lang="en-US" sz="2400" b="1" dirty="0" smtClean="0">
                          <a:latin typeface="Cambria" panose="02040503050406030204" pitchFamily="18" charset="0"/>
                        </a:rPr>
                        <a:t>++</a:t>
                      </a:r>
                      <a:endParaRPr lang="en-US" sz="2400" b="1" dirty="0">
                        <a:latin typeface="Cambria" panose="02040503050406030204" pitchFamily="18" charset="0"/>
                      </a:endParaRPr>
                    </a:p>
                  </a:txBody>
                  <a:tcPr/>
                </a:tc>
              </a:tr>
              <a:tr h="487680">
                <a:tc>
                  <a:txBody>
                    <a:bodyPr/>
                    <a:lstStyle/>
                    <a:p>
                      <a:r>
                        <a:rPr lang="en-US" sz="2400" dirty="0" smtClean="0">
                          <a:latin typeface="Cambria" panose="02040503050406030204" pitchFamily="18" charset="0"/>
                        </a:rPr>
                        <a:t>Trees per hectare</a:t>
                      </a:r>
                      <a:endParaRPr lang="en-US" sz="2400" dirty="0">
                        <a:latin typeface="Cambria" panose="02040503050406030204" pitchFamily="18" charset="0"/>
                      </a:endParaRPr>
                    </a:p>
                  </a:txBody>
                  <a:tcPr/>
                </a:tc>
                <a:tc>
                  <a:txBody>
                    <a:bodyPr/>
                    <a:lstStyle/>
                    <a:p>
                      <a:pPr algn="ctr"/>
                      <a:r>
                        <a:rPr lang="en-US" sz="2400" b="1" dirty="0" smtClean="0">
                          <a:latin typeface="Cambria" panose="02040503050406030204" pitchFamily="18" charset="0"/>
                        </a:rPr>
                        <a:t>+++</a:t>
                      </a:r>
                      <a:endParaRPr lang="en-US" sz="2400" b="1" dirty="0">
                        <a:latin typeface="Cambria" panose="02040503050406030204" pitchFamily="18" charset="0"/>
                      </a:endParaRPr>
                    </a:p>
                  </a:txBody>
                  <a:tcPr/>
                </a:tc>
              </a:tr>
              <a:tr h="487680">
                <a:tc>
                  <a:txBody>
                    <a:bodyPr/>
                    <a:lstStyle/>
                    <a:p>
                      <a:r>
                        <a:rPr lang="en-US" sz="2400" dirty="0" smtClean="0">
                          <a:latin typeface="Cambria" panose="02040503050406030204" pitchFamily="18" charset="0"/>
                        </a:rPr>
                        <a:t>Wildfire</a:t>
                      </a:r>
                      <a:r>
                        <a:rPr lang="en-US" sz="2400" baseline="0" dirty="0" smtClean="0">
                          <a:latin typeface="Cambria" panose="02040503050406030204" pitchFamily="18" charset="0"/>
                        </a:rPr>
                        <a:t> within miles</a:t>
                      </a:r>
                      <a:endParaRPr lang="en-US" sz="2400" dirty="0">
                        <a:latin typeface="Cambria" panose="02040503050406030204" pitchFamily="18" charset="0"/>
                      </a:endParaRPr>
                    </a:p>
                  </a:txBody>
                  <a:tcPr/>
                </a:tc>
                <a:tc>
                  <a:txBody>
                    <a:bodyPr/>
                    <a:lstStyle/>
                    <a:p>
                      <a:pPr algn="ctr"/>
                      <a:r>
                        <a:rPr lang="en-US" sz="2400" b="1" dirty="0" smtClean="0">
                          <a:latin typeface="Cambria" panose="02040503050406030204" pitchFamily="18" charset="0"/>
                        </a:rPr>
                        <a:t>+++</a:t>
                      </a:r>
                      <a:endParaRPr lang="en-US" sz="2400" b="1" dirty="0">
                        <a:latin typeface="Cambria" panose="02040503050406030204" pitchFamily="18" charset="0"/>
                      </a:endParaRPr>
                    </a:p>
                  </a:txBody>
                  <a:tcPr/>
                </a:tc>
              </a:tr>
              <a:tr h="487680">
                <a:tc>
                  <a:txBody>
                    <a:bodyPr/>
                    <a:lstStyle/>
                    <a:p>
                      <a:r>
                        <a:rPr lang="en-US" sz="2400" dirty="0" smtClean="0">
                          <a:latin typeface="Cambria" panose="02040503050406030204" pitchFamily="18" charset="0"/>
                        </a:rPr>
                        <a:t>Prescribed</a:t>
                      </a:r>
                      <a:r>
                        <a:rPr lang="en-US" sz="2400" baseline="0" dirty="0" smtClean="0">
                          <a:latin typeface="Cambria" panose="02040503050406030204" pitchFamily="18" charset="0"/>
                        </a:rPr>
                        <a:t> burn neighbor</a:t>
                      </a:r>
                      <a:endParaRPr lang="en-US" sz="2400" dirty="0">
                        <a:latin typeface="Cambria" panose="02040503050406030204" pitchFamily="18" charset="0"/>
                      </a:endParaRPr>
                    </a:p>
                  </a:txBody>
                  <a:tcPr/>
                </a:tc>
                <a:tc>
                  <a:txBody>
                    <a:bodyPr/>
                    <a:lstStyle/>
                    <a:p>
                      <a:pPr algn="ctr"/>
                      <a:r>
                        <a:rPr lang="en-US" sz="2400" b="1" dirty="0" smtClean="0">
                          <a:latin typeface="Cambria" panose="02040503050406030204" pitchFamily="18" charset="0"/>
                        </a:rPr>
                        <a:t>+</a:t>
                      </a:r>
                      <a:endParaRPr lang="en-US" sz="2400" b="1" dirty="0">
                        <a:latin typeface="Cambria" panose="02040503050406030204" pitchFamily="18" charset="0"/>
                      </a:endParaRPr>
                    </a:p>
                  </a:txBody>
                  <a:tcPr/>
                </a:tc>
              </a:tr>
              <a:tr h="487680">
                <a:tc>
                  <a:txBody>
                    <a:bodyPr/>
                    <a:lstStyle/>
                    <a:p>
                      <a:r>
                        <a:rPr lang="en-US" sz="2400" dirty="0" smtClean="0">
                          <a:latin typeface="Cambria" panose="02040503050406030204" pitchFamily="18" charset="0"/>
                        </a:rPr>
                        <a:t>Advice:</a:t>
                      </a:r>
                      <a:r>
                        <a:rPr lang="en-US" sz="2400" baseline="0" dirty="0" smtClean="0">
                          <a:latin typeface="Cambria" panose="02040503050406030204" pitchFamily="18" charset="0"/>
                        </a:rPr>
                        <a:t> family/neighbor</a:t>
                      </a:r>
                      <a:endParaRPr lang="en-US" sz="2400" dirty="0">
                        <a:latin typeface="Cambria" panose="02040503050406030204" pitchFamily="18" charset="0"/>
                      </a:endParaRPr>
                    </a:p>
                  </a:txBody>
                  <a:tcPr/>
                </a:tc>
                <a:tc>
                  <a:txBody>
                    <a:bodyPr/>
                    <a:lstStyle/>
                    <a:p>
                      <a:pPr algn="ctr"/>
                      <a:endParaRPr lang="en-US" sz="2400" b="1" dirty="0">
                        <a:latin typeface="Cambria" panose="02040503050406030204" pitchFamily="18" charset="0"/>
                      </a:endParaRPr>
                    </a:p>
                  </a:txBody>
                  <a:tcPr/>
                </a:tc>
              </a:tr>
              <a:tr h="487680">
                <a:tc>
                  <a:txBody>
                    <a:bodyPr/>
                    <a:lstStyle/>
                    <a:p>
                      <a:r>
                        <a:rPr lang="en-US" sz="2400" dirty="0" smtClean="0">
                          <a:latin typeface="Cambria" panose="02040503050406030204" pitchFamily="18" charset="0"/>
                        </a:rPr>
                        <a:t>Advice: local government</a:t>
                      </a:r>
                      <a:endParaRPr lang="en-US" sz="2400" dirty="0">
                        <a:latin typeface="Cambria" panose="02040503050406030204" pitchFamily="18" charset="0"/>
                      </a:endParaRPr>
                    </a:p>
                  </a:txBody>
                  <a:tcPr/>
                </a:tc>
                <a:tc>
                  <a:txBody>
                    <a:bodyPr/>
                    <a:lstStyle/>
                    <a:p>
                      <a:pPr algn="ctr"/>
                      <a:endParaRPr lang="en-US" sz="2400" b="1" dirty="0">
                        <a:latin typeface="Cambria" panose="02040503050406030204" pitchFamily="18" charset="0"/>
                      </a:endParaRPr>
                    </a:p>
                  </a:txBody>
                  <a:tcPr/>
                </a:tc>
              </a:tr>
              <a:tr h="487680">
                <a:tc>
                  <a:txBody>
                    <a:bodyPr/>
                    <a:lstStyle/>
                    <a:p>
                      <a:r>
                        <a:rPr lang="en-US" sz="2400" dirty="0" smtClean="0">
                          <a:latin typeface="Cambria" panose="02040503050406030204" pitchFamily="18" charset="0"/>
                        </a:rPr>
                        <a:t>Advice: fire awareness </a:t>
                      </a:r>
                      <a:endParaRPr lang="en-US" sz="2400" dirty="0">
                        <a:latin typeface="Cambria" panose="02040503050406030204" pitchFamily="18" charset="0"/>
                      </a:endParaRPr>
                    </a:p>
                  </a:txBody>
                  <a:tcPr/>
                </a:tc>
                <a:tc>
                  <a:txBody>
                    <a:bodyPr/>
                    <a:lstStyle/>
                    <a:p>
                      <a:pPr algn="ctr"/>
                      <a:r>
                        <a:rPr lang="en-US" sz="2400" b="1" dirty="0" smtClean="0">
                          <a:latin typeface="Cambria" panose="02040503050406030204" pitchFamily="18" charset="0"/>
                        </a:rPr>
                        <a:t>+++</a:t>
                      </a:r>
                      <a:endParaRPr lang="en-US" sz="2400" b="1" dirty="0">
                        <a:latin typeface="Cambria" panose="02040503050406030204" pitchFamily="18" charset="0"/>
                      </a:endParaRPr>
                    </a:p>
                  </a:txBody>
                  <a:tcPr/>
                </a:tc>
              </a:tr>
            </a:tbl>
          </a:graphicData>
        </a:graphic>
      </p:graphicFrame>
      <p:graphicFrame>
        <p:nvGraphicFramePr>
          <p:cNvPr id="8" name="Content Placeholder 3"/>
          <p:cNvGraphicFramePr>
            <a:graphicFrameLocks noGrp="1"/>
          </p:cNvGraphicFramePr>
          <p:nvPr>
            <p:ph idx="1"/>
            <p:extLst>
              <p:ext uri="{D42A27DB-BD31-4B8C-83A1-F6EECF244321}">
                <p14:modId xmlns:p14="http://schemas.microsoft.com/office/powerpoint/2010/main" val="1592050761"/>
              </p:ext>
            </p:extLst>
          </p:nvPr>
        </p:nvGraphicFramePr>
        <p:xfrm>
          <a:off x="103032" y="1752600"/>
          <a:ext cx="4419600" cy="4419600"/>
        </p:xfrm>
        <a:graphic>
          <a:graphicData uri="http://schemas.openxmlformats.org/drawingml/2006/table">
            <a:tbl>
              <a:tblPr firstRow="1" bandRow="1">
                <a:tableStyleId>{5C22544A-7EE6-4342-B048-85BDC9FD1C3A}</a:tableStyleId>
              </a:tblPr>
              <a:tblGrid>
                <a:gridCol w="3669102"/>
                <a:gridCol w="750498"/>
              </a:tblGrid>
              <a:tr h="487680">
                <a:tc gridSpan="2">
                  <a:txBody>
                    <a:bodyPr/>
                    <a:lstStyle/>
                    <a:p>
                      <a:r>
                        <a:rPr lang="en-US" sz="2800" dirty="0" smtClean="0">
                          <a:latin typeface="Cambria" panose="02040503050406030204" pitchFamily="18" charset="0"/>
                        </a:rPr>
                        <a:t>Chance of wildfire (%)</a:t>
                      </a:r>
                      <a:endParaRPr lang="en-US" sz="2800" dirty="0">
                        <a:latin typeface="Cambria" panose="02040503050406030204" pitchFamily="18" charset="0"/>
                      </a:endParaRPr>
                    </a:p>
                  </a:txBody>
                  <a:tcPr/>
                </a:tc>
                <a:tc hMerge="1">
                  <a:txBody>
                    <a:bodyPr/>
                    <a:lstStyle/>
                    <a:p>
                      <a:endParaRPr lang="en-US" dirty="0"/>
                    </a:p>
                  </a:txBody>
                  <a:tcPr/>
                </a:tc>
              </a:tr>
              <a:tr h="487680">
                <a:tc>
                  <a:txBody>
                    <a:bodyPr/>
                    <a:lstStyle/>
                    <a:p>
                      <a:r>
                        <a:rPr lang="en-US" sz="2400" dirty="0" smtClean="0">
                          <a:latin typeface="Cambria" panose="02040503050406030204" pitchFamily="18" charset="0"/>
                        </a:rPr>
                        <a:t>Burn probability</a:t>
                      </a:r>
                      <a:endParaRPr lang="en-US" sz="2400" dirty="0">
                        <a:latin typeface="Cambria" panose="02040503050406030204" pitchFamily="18" charset="0"/>
                      </a:endParaRPr>
                    </a:p>
                  </a:txBody>
                  <a:tcPr/>
                </a:tc>
                <a:tc>
                  <a:txBody>
                    <a:bodyPr/>
                    <a:lstStyle/>
                    <a:p>
                      <a:pPr algn="ctr"/>
                      <a:r>
                        <a:rPr lang="en-US" sz="2400" b="1" dirty="0" smtClean="0">
                          <a:latin typeface="Cambria" panose="02040503050406030204" pitchFamily="18" charset="0"/>
                        </a:rPr>
                        <a:t>+</a:t>
                      </a:r>
                      <a:endParaRPr lang="en-US" sz="2400" b="1" dirty="0">
                        <a:latin typeface="Cambria" panose="02040503050406030204" pitchFamily="18" charset="0"/>
                      </a:endParaRPr>
                    </a:p>
                  </a:txBody>
                  <a:tcPr/>
                </a:tc>
              </a:tr>
              <a:tr h="487680">
                <a:tc>
                  <a:txBody>
                    <a:bodyPr/>
                    <a:lstStyle/>
                    <a:p>
                      <a:r>
                        <a:rPr lang="en-US" sz="2400" dirty="0" smtClean="0">
                          <a:latin typeface="Cambria" panose="02040503050406030204" pitchFamily="18" charset="0"/>
                        </a:rPr>
                        <a:t>Wildfire within miles</a:t>
                      </a:r>
                      <a:endParaRPr lang="en-US" sz="2400" dirty="0">
                        <a:latin typeface="Cambria" panose="02040503050406030204" pitchFamily="18" charset="0"/>
                      </a:endParaRPr>
                    </a:p>
                  </a:txBody>
                  <a:tcPr/>
                </a:tc>
                <a:tc>
                  <a:txBody>
                    <a:bodyPr/>
                    <a:lstStyle/>
                    <a:p>
                      <a:pPr algn="ctr"/>
                      <a:r>
                        <a:rPr lang="en-US" sz="2400" b="1" dirty="0" smtClean="0">
                          <a:latin typeface="Cambria" panose="02040503050406030204" pitchFamily="18" charset="0"/>
                        </a:rPr>
                        <a:t>+++</a:t>
                      </a:r>
                      <a:endParaRPr lang="en-US" sz="2400" b="1" dirty="0">
                        <a:latin typeface="Cambria" panose="02040503050406030204" pitchFamily="18" charset="0"/>
                      </a:endParaRPr>
                    </a:p>
                  </a:txBody>
                  <a:tcPr/>
                </a:tc>
              </a:tr>
              <a:tr h="487680">
                <a:tc>
                  <a:txBody>
                    <a:bodyPr/>
                    <a:lstStyle/>
                    <a:p>
                      <a:r>
                        <a:rPr lang="en-US" sz="2400" dirty="0" smtClean="0">
                          <a:latin typeface="Cambria" panose="02040503050406030204" pitchFamily="18" charset="0"/>
                        </a:rPr>
                        <a:t>Prescribed</a:t>
                      </a:r>
                      <a:r>
                        <a:rPr lang="en-US" sz="2400" baseline="0" dirty="0" smtClean="0">
                          <a:latin typeface="Cambria" panose="02040503050406030204" pitchFamily="18" charset="0"/>
                        </a:rPr>
                        <a:t> burn in miles</a:t>
                      </a:r>
                      <a:endParaRPr lang="en-US" sz="2400" dirty="0">
                        <a:latin typeface="Cambria" panose="02040503050406030204" pitchFamily="18" charset="0"/>
                      </a:endParaRPr>
                    </a:p>
                  </a:txBody>
                  <a:tcPr/>
                </a:tc>
                <a:tc>
                  <a:txBody>
                    <a:bodyPr/>
                    <a:lstStyle/>
                    <a:p>
                      <a:pPr algn="ctr"/>
                      <a:r>
                        <a:rPr lang="en-US" sz="2400" b="1" dirty="0" smtClean="0">
                          <a:latin typeface="Cambria" panose="02040503050406030204" pitchFamily="18" charset="0"/>
                        </a:rPr>
                        <a:t>++</a:t>
                      </a:r>
                      <a:endParaRPr lang="en-US" sz="2400" b="1" dirty="0">
                        <a:latin typeface="Cambria" panose="02040503050406030204" pitchFamily="18" charset="0"/>
                      </a:endParaRPr>
                    </a:p>
                  </a:txBody>
                  <a:tcPr/>
                </a:tc>
              </a:tr>
              <a:tr h="487680">
                <a:tc>
                  <a:txBody>
                    <a:bodyPr/>
                    <a:lstStyle/>
                    <a:p>
                      <a:r>
                        <a:rPr lang="en-US" sz="2400" dirty="0" smtClean="0">
                          <a:latin typeface="Cambria" panose="02040503050406030204" pitchFamily="18" charset="0"/>
                        </a:rPr>
                        <a:t>Advice:</a:t>
                      </a:r>
                      <a:r>
                        <a:rPr lang="en-US" sz="2400" baseline="0" dirty="0" smtClean="0">
                          <a:latin typeface="Cambria" panose="02040503050406030204" pitchFamily="18" charset="0"/>
                        </a:rPr>
                        <a:t> family/neighbor</a:t>
                      </a:r>
                      <a:endParaRPr lang="en-US" sz="2400" dirty="0">
                        <a:latin typeface="Cambria" panose="02040503050406030204" pitchFamily="18" charset="0"/>
                      </a:endParaRPr>
                    </a:p>
                  </a:txBody>
                  <a:tcPr/>
                </a:tc>
                <a:tc>
                  <a:txBody>
                    <a:bodyPr/>
                    <a:lstStyle/>
                    <a:p>
                      <a:pPr algn="ctr"/>
                      <a:endParaRPr lang="en-US" sz="2400" b="1" dirty="0">
                        <a:latin typeface="Cambria" panose="02040503050406030204" pitchFamily="18" charset="0"/>
                      </a:endParaRPr>
                    </a:p>
                  </a:txBody>
                  <a:tcPr/>
                </a:tc>
              </a:tr>
              <a:tr h="487680">
                <a:tc>
                  <a:txBody>
                    <a:bodyPr/>
                    <a:lstStyle/>
                    <a:p>
                      <a:r>
                        <a:rPr lang="en-US" sz="2400" dirty="0" smtClean="0">
                          <a:latin typeface="Cambria" panose="02040503050406030204" pitchFamily="18" charset="0"/>
                        </a:rPr>
                        <a:t>Advice: local govt/FD</a:t>
                      </a:r>
                      <a:endParaRPr lang="en-US" sz="2400" dirty="0">
                        <a:latin typeface="Cambria" panose="02040503050406030204" pitchFamily="18" charset="0"/>
                      </a:endParaRPr>
                    </a:p>
                  </a:txBody>
                  <a:tcPr/>
                </a:tc>
                <a:tc>
                  <a:txBody>
                    <a:bodyPr/>
                    <a:lstStyle/>
                    <a:p>
                      <a:pPr algn="ctr"/>
                      <a:endParaRPr lang="en-US" sz="2400" b="1" dirty="0">
                        <a:latin typeface="Cambria" panose="02040503050406030204" pitchFamily="18" charset="0"/>
                      </a:endParaRPr>
                    </a:p>
                  </a:txBody>
                  <a:tcPr/>
                </a:tc>
              </a:tr>
              <a:tr h="487680">
                <a:tc>
                  <a:txBody>
                    <a:bodyPr/>
                    <a:lstStyle/>
                    <a:p>
                      <a:r>
                        <a:rPr lang="en-US" sz="2400" dirty="0" smtClean="0">
                          <a:latin typeface="Cambria" panose="02040503050406030204" pitchFamily="18" charset="0"/>
                        </a:rPr>
                        <a:t>Advice: fire awareness </a:t>
                      </a:r>
                      <a:endParaRPr lang="en-US" sz="2400" dirty="0">
                        <a:latin typeface="Cambria" panose="02040503050406030204" pitchFamily="18" charset="0"/>
                      </a:endParaRPr>
                    </a:p>
                  </a:txBody>
                  <a:tcPr/>
                </a:tc>
                <a:tc>
                  <a:txBody>
                    <a:bodyPr/>
                    <a:lstStyle/>
                    <a:p>
                      <a:pPr algn="ctr"/>
                      <a:endParaRPr lang="en-US" sz="2400" b="1" dirty="0">
                        <a:latin typeface="Cambria" panose="02040503050406030204" pitchFamily="18" charset="0"/>
                      </a:endParaRPr>
                    </a:p>
                  </a:txBody>
                  <a:tcPr/>
                </a:tc>
              </a:tr>
              <a:tr h="487680">
                <a:tc>
                  <a:txBody>
                    <a:bodyPr/>
                    <a:lstStyle/>
                    <a:p>
                      <a:r>
                        <a:rPr lang="en-US" sz="2400" dirty="0" smtClean="0">
                          <a:latin typeface="Cambria" panose="02040503050406030204" pitchFamily="18" charset="0"/>
                        </a:rPr>
                        <a:t>Property owner</a:t>
                      </a:r>
                      <a:endParaRPr lang="en-US" sz="2400" dirty="0">
                        <a:latin typeface="Cambria" panose="02040503050406030204" pitchFamily="18" charset="0"/>
                      </a:endParaRPr>
                    </a:p>
                  </a:txBody>
                  <a:tcPr/>
                </a:tc>
                <a:tc>
                  <a:txBody>
                    <a:bodyPr/>
                    <a:lstStyle/>
                    <a:p>
                      <a:pPr algn="ctr"/>
                      <a:endParaRPr lang="en-US" sz="2400" b="1" dirty="0">
                        <a:latin typeface="Cambria" panose="02040503050406030204" pitchFamily="18" charset="0"/>
                      </a:endParaRPr>
                    </a:p>
                  </a:txBody>
                  <a:tcPr/>
                </a:tc>
              </a:tr>
              <a:tr h="487680">
                <a:tc>
                  <a:txBody>
                    <a:bodyPr/>
                    <a:lstStyle/>
                    <a:p>
                      <a:r>
                        <a:rPr lang="en-US" sz="2400" dirty="0" smtClean="0">
                          <a:latin typeface="Cambria" panose="02040503050406030204" pitchFamily="18" charset="0"/>
                        </a:rPr>
                        <a:t>College-educated</a:t>
                      </a:r>
                      <a:endParaRPr lang="en-US" sz="2400" dirty="0">
                        <a:latin typeface="Cambria" panose="02040503050406030204" pitchFamily="18" charset="0"/>
                      </a:endParaRPr>
                    </a:p>
                  </a:txBody>
                  <a:tcPr>
                    <a:lnB w="28575" cap="flat" cmpd="sng" algn="ctr">
                      <a:solidFill>
                        <a:schemeClr val="bg1"/>
                      </a:solidFill>
                      <a:prstDash val="solid"/>
                      <a:round/>
                      <a:headEnd type="none" w="med" len="med"/>
                      <a:tailEnd type="none" w="med" len="med"/>
                    </a:lnB>
                  </a:tcPr>
                </a:tc>
                <a:tc>
                  <a:txBody>
                    <a:bodyPr/>
                    <a:lstStyle/>
                    <a:p>
                      <a:pPr algn="ctr"/>
                      <a:r>
                        <a:rPr lang="en-US" sz="2400" b="1" dirty="0" smtClean="0">
                          <a:latin typeface="Cambria" panose="02040503050406030204" pitchFamily="18" charset="0"/>
                        </a:rPr>
                        <a:t>+++</a:t>
                      </a:r>
                      <a:endParaRPr lang="en-US" sz="2400" b="1" dirty="0">
                        <a:latin typeface="Cambria" panose="02040503050406030204" pitchFamily="18" charset="0"/>
                      </a:endParaRPr>
                    </a:p>
                  </a:txBody>
                  <a:tcPr>
                    <a:lnB w="28575" cap="flat" cmpd="sng" algn="ctr">
                      <a:solidFill>
                        <a:schemeClr val="bg1"/>
                      </a:solidFill>
                      <a:prstDash val="solid"/>
                      <a:round/>
                      <a:headEnd type="none" w="med" len="med"/>
                      <a:tailEnd type="none" w="med" len="med"/>
                    </a:lnB>
                  </a:tcPr>
                </a:tc>
              </a:tr>
            </a:tbl>
          </a:graphicData>
        </a:graphic>
      </p:graphicFrame>
      <p:sp>
        <p:nvSpPr>
          <p:cNvPr id="11" name="Title 1"/>
          <p:cNvSpPr txBox="1">
            <a:spLocks/>
          </p:cNvSpPr>
          <p:nvPr/>
        </p:nvSpPr>
        <p:spPr>
          <a:xfrm>
            <a:off x="533400" y="457200"/>
            <a:ext cx="8077200" cy="838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latin typeface="Cambria" panose="02040503050406030204" pitchFamily="18" charset="0"/>
                <a:cs typeface="Arial" pitchFamily="34" charset="0"/>
              </a:rPr>
              <a:t>Components of perceived wildfire risk among homeowners</a:t>
            </a:r>
            <a:endParaRPr lang="en-US" sz="3200" b="1" dirty="0">
              <a:latin typeface="Cambria" panose="02040503050406030204" pitchFamily="18" charset="0"/>
              <a:cs typeface="Arial" pitchFamily="34" charset="0"/>
            </a:endParaRPr>
          </a:p>
        </p:txBody>
      </p:sp>
    </p:spTree>
    <p:extLst>
      <p:ext uri="{BB962C8B-B14F-4D97-AF65-F5344CB8AC3E}">
        <p14:creationId xmlns:p14="http://schemas.microsoft.com/office/powerpoint/2010/main" val="35047904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Cambria" panose="02040503050406030204" pitchFamily="18" charset="0"/>
                <a:cs typeface="Arial" pitchFamily="34" charset="0"/>
              </a:rPr>
              <a:t>Predicting Firewise activity</a:t>
            </a:r>
            <a:endParaRPr lang="en-US" sz="3200" b="1" dirty="0">
              <a:latin typeface="Cambria" panose="02040503050406030204" pitchFamily="18" charset="0"/>
              <a:cs typeface="Arial" pitchFamily="34" charset="0"/>
            </a:endParaRPr>
          </a:p>
        </p:txBody>
      </p:sp>
      <p:graphicFrame>
        <p:nvGraphicFramePr>
          <p:cNvPr id="4" name="Content Placeholder 3"/>
          <p:cNvGraphicFramePr>
            <a:graphicFrameLocks/>
          </p:cNvGraphicFramePr>
          <p:nvPr>
            <p:extLst>
              <p:ext uri="{D42A27DB-BD31-4B8C-83A1-F6EECF244321}">
                <p14:modId xmlns:p14="http://schemas.microsoft.com/office/powerpoint/2010/main" val="1800436297"/>
              </p:ext>
            </p:extLst>
          </p:nvPr>
        </p:nvGraphicFramePr>
        <p:xfrm>
          <a:off x="2057400" y="1478280"/>
          <a:ext cx="4983480" cy="4907280"/>
        </p:xfrm>
        <a:graphic>
          <a:graphicData uri="http://schemas.openxmlformats.org/drawingml/2006/table">
            <a:tbl>
              <a:tblPr firstRow="1" bandRow="1">
                <a:tableStyleId>{5C22544A-7EE6-4342-B048-85BDC9FD1C3A}</a:tableStyleId>
              </a:tblPr>
              <a:tblGrid>
                <a:gridCol w="3775364"/>
                <a:gridCol w="1208116"/>
              </a:tblGrid>
              <a:tr h="487680">
                <a:tc gridSpan="2">
                  <a:txBody>
                    <a:bodyPr/>
                    <a:lstStyle/>
                    <a:p>
                      <a:r>
                        <a:rPr lang="en-US" sz="2800" dirty="0" smtClean="0">
                          <a:latin typeface="Cambria" panose="02040503050406030204" pitchFamily="18" charset="0"/>
                        </a:rPr>
                        <a:t>Firewise activity</a:t>
                      </a:r>
                      <a:r>
                        <a:rPr lang="en-US" sz="2800" baseline="0" dirty="0" smtClean="0">
                          <a:latin typeface="Cambria" panose="02040503050406030204" pitchFamily="18" charset="0"/>
                        </a:rPr>
                        <a:t> </a:t>
                      </a:r>
                      <a:endParaRPr lang="en-US" sz="2800" dirty="0">
                        <a:latin typeface="Cambria" panose="02040503050406030204" pitchFamily="18" charset="0"/>
                      </a:endParaRPr>
                    </a:p>
                  </a:txBody>
                  <a:tcPr/>
                </a:tc>
                <a:tc hMerge="1">
                  <a:txBody>
                    <a:bodyPr/>
                    <a:lstStyle/>
                    <a:p>
                      <a:endParaRPr lang="en-US" dirty="0"/>
                    </a:p>
                  </a:txBody>
                  <a:tcPr/>
                </a:tc>
              </a:tr>
              <a:tr h="487680">
                <a:tc>
                  <a:txBody>
                    <a:bodyPr/>
                    <a:lstStyle/>
                    <a:p>
                      <a:r>
                        <a:rPr lang="en-US" sz="2400" dirty="0" smtClean="0">
                          <a:latin typeface="Cambria" panose="02040503050406030204" pitchFamily="18" charset="0"/>
                        </a:rPr>
                        <a:t>Perceived wildfire risk</a:t>
                      </a:r>
                      <a:endParaRPr lang="en-US" sz="2400" dirty="0">
                        <a:latin typeface="Cambria" panose="02040503050406030204" pitchFamily="18" charset="0"/>
                      </a:endParaRPr>
                    </a:p>
                  </a:txBody>
                  <a:tcPr/>
                </a:tc>
                <a:tc>
                  <a:txBody>
                    <a:bodyPr/>
                    <a:lstStyle/>
                    <a:p>
                      <a:pPr algn="ctr"/>
                      <a:r>
                        <a:rPr lang="en-US" sz="2400" b="1" dirty="0" smtClean="0">
                          <a:latin typeface="Cambria" panose="02040503050406030204" pitchFamily="18" charset="0"/>
                        </a:rPr>
                        <a:t>+</a:t>
                      </a:r>
                      <a:endParaRPr lang="en-US" sz="2400" b="1" dirty="0">
                        <a:latin typeface="Cambria" panose="02040503050406030204" pitchFamily="18" charset="0"/>
                      </a:endParaRPr>
                    </a:p>
                  </a:txBody>
                  <a:tcPr/>
                </a:tc>
              </a:tr>
              <a:tr h="487680">
                <a:tc>
                  <a:txBody>
                    <a:bodyPr/>
                    <a:lstStyle/>
                    <a:p>
                      <a:r>
                        <a:rPr lang="en-US" sz="2400" dirty="0" smtClean="0">
                          <a:latin typeface="Cambria" panose="02040503050406030204" pitchFamily="18" charset="0"/>
                        </a:rPr>
                        <a:t>Wildfire in neighborhood</a:t>
                      </a:r>
                      <a:endParaRPr lang="en-US" sz="2400" dirty="0">
                        <a:latin typeface="Cambria" panose="02040503050406030204" pitchFamily="18" charset="0"/>
                      </a:endParaRPr>
                    </a:p>
                  </a:txBody>
                  <a:tcPr/>
                </a:tc>
                <a:tc>
                  <a:txBody>
                    <a:bodyPr/>
                    <a:lstStyle/>
                    <a:p>
                      <a:pPr algn="ctr"/>
                      <a:r>
                        <a:rPr lang="en-US" sz="2400" b="1" dirty="0" smtClean="0">
                          <a:latin typeface="Cambria" panose="02040503050406030204" pitchFamily="18" charset="0"/>
                        </a:rPr>
                        <a:t>++</a:t>
                      </a:r>
                      <a:endParaRPr lang="en-US" sz="2400" b="1" dirty="0">
                        <a:latin typeface="Cambria" panose="02040503050406030204" pitchFamily="18" charset="0"/>
                      </a:endParaRPr>
                    </a:p>
                  </a:txBody>
                  <a:tcPr/>
                </a:tc>
              </a:tr>
              <a:tr h="487680">
                <a:tc>
                  <a:txBody>
                    <a:bodyPr/>
                    <a:lstStyle/>
                    <a:p>
                      <a:r>
                        <a:rPr lang="en-US" sz="2400" dirty="0" smtClean="0">
                          <a:latin typeface="Cambria" panose="02040503050406030204" pitchFamily="18" charset="0"/>
                        </a:rPr>
                        <a:t>Advice:</a:t>
                      </a:r>
                      <a:r>
                        <a:rPr lang="en-US" sz="2400" baseline="0" dirty="0" smtClean="0">
                          <a:latin typeface="Cambria" panose="02040503050406030204" pitchFamily="18" charset="0"/>
                        </a:rPr>
                        <a:t> family/neighbor</a:t>
                      </a:r>
                      <a:endParaRPr lang="en-US" sz="2400" dirty="0">
                        <a:latin typeface="Cambria" panose="02040503050406030204" pitchFamily="18" charset="0"/>
                      </a:endParaRPr>
                    </a:p>
                  </a:txBody>
                  <a:tcPr/>
                </a:tc>
                <a:tc>
                  <a:txBody>
                    <a:bodyPr/>
                    <a:lstStyle/>
                    <a:p>
                      <a:pPr algn="ctr"/>
                      <a:endParaRPr lang="en-US" sz="2400" dirty="0">
                        <a:latin typeface="Cambria" panose="02040503050406030204" pitchFamily="18" charset="0"/>
                      </a:endParaRPr>
                    </a:p>
                  </a:txBody>
                  <a:tcPr/>
                </a:tc>
              </a:tr>
              <a:tr h="487680">
                <a:tc>
                  <a:txBody>
                    <a:bodyPr/>
                    <a:lstStyle/>
                    <a:p>
                      <a:r>
                        <a:rPr lang="en-US" sz="2400" dirty="0" smtClean="0">
                          <a:latin typeface="Cambria" panose="02040503050406030204" pitchFamily="18" charset="0"/>
                        </a:rPr>
                        <a:t>Advice: local government</a:t>
                      </a:r>
                      <a:endParaRPr lang="en-US" sz="2400" dirty="0">
                        <a:latin typeface="Cambria" panose="02040503050406030204" pitchFamily="18" charset="0"/>
                      </a:endParaRPr>
                    </a:p>
                  </a:txBody>
                  <a:tcPr/>
                </a:tc>
                <a:tc>
                  <a:txBody>
                    <a:bodyPr/>
                    <a:lstStyle/>
                    <a:p>
                      <a:pPr algn="ctr"/>
                      <a:r>
                        <a:rPr lang="en-US" sz="2400" b="1" dirty="0" smtClean="0">
                          <a:latin typeface="Cambria" panose="02040503050406030204" pitchFamily="18" charset="0"/>
                        </a:rPr>
                        <a:t>+++</a:t>
                      </a:r>
                      <a:endParaRPr lang="en-US" sz="2400" b="1" dirty="0">
                        <a:latin typeface="Cambria" panose="02040503050406030204" pitchFamily="18" charset="0"/>
                      </a:endParaRPr>
                    </a:p>
                  </a:txBody>
                  <a:tcPr/>
                </a:tc>
              </a:tr>
              <a:tr h="487680">
                <a:tc>
                  <a:txBody>
                    <a:bodyPr/>
                    <a:lstStyle/>
                    <a:p>
                      <a:r>
                        <a:rPr lang="en-US" sz="2400" dirty="0" smtClean="0">
                          <a:latin typeface="Cambria" panose="02040503050406030204" pitchFamily="18" charset="0"/>
                        </a:rPr>
                        <a:t>Advice: fire awareness </a:t>
                      </a:r>
                      <a:endParaRPr lang="en-US" sz="2400" dirty="0">
                        <a:latin typeface="Cambria" panose="02040503050406030204" pitchFamily="18" charset="0"/>
                      </a:endParaRPr>
                    </a:p>
                  </a:txBody>
                  <a:tcPr/>
                </a:tc>
                <a:tc>
                  <a:txBody>
                    <a:bodyPr/>
                    <a:lstStyle/>
                    <a:p>
                      <a:pPr algn="ctr"/>
                      <a:r>
                        <a:rPr lang="en-US" sz="2400" b="1" dirty="0" smtClean="0">
                          <a:latin typeface="Cambria" panose="02040503050406030204" pitchFamily="18" charset="0"/>
                        </a:rPr>
                        <a:t>+++</a:t>
                      </a:r>
                      <a:endParaRPr lang="en-US" sz="2400" b="1" dirty="0">
                        <a:latin typeface="Cambria" panose="02040503050406030204" pitchFamily="18" charset="0"/>
                      </a:endParaRPr>
                    </a:p>
                  </a:txBody>
                  <a:tcPr/>
                </a:tc>
              </a:tr>
              <a:tr h="487680">
                <a:tc>
                  <a:txBody>
                    <a:bodyPr/>
                    <a:lstStyle/>
                    <a:p>
                      <a:r>
                        <a:rPr lang="en-US" sz="2400" dirty="0" smtClean="0">
                          <a:latin typeface="Cambria" panose="02040503050406030204" pitchFamily="18" charset="0"/>
                        </a:rPr>
                        <a:t>P</a:t>
                      </a:r>
                      <a:r>
                        <a:rPr lang="en-US" sz="2400" baseline="0" dirty="0" smtClean="0">
                          <a:latin typeface="Cambria" panose="02040503050406030204" pitchFamily="18" charset="0"/>
                        </a:rPr>
                        <a:t>roperty owner</a:t>
                      </a:r>
                      <a:endParaRPr lang="en-US" sz="2400" dirty="0">
                        <a:latin typeface="Cambria" panose="02040503050406030204" pitchFamily="18" charset="0"/>
                      </a:endParaRPr>
                    </a:p>
                  </a:txBody>
                  <a:tcPr/>
                </a:tc>
                <a:tc>
                  <a:txBody>
                    <a:bodyPr/>
                    <a:lstStyle/>
                    <a:p>
                      <a:pPr algn="ctr"/>
                      <a:r>
                        <a:rPr lang="en-US" sz="2400" b="1" dirty="0" smtClean="0">
                          <a:latin typeface="Cambria" panose="02040503050406030204" pitchFamily="18" charset="0"/>
                        </a:rPr>
                        <a:t>++</a:t>
                      </a:r>
                      <a:endParaRPr lang="en-US" sz="2400" b="1" dirty="0">
                        <a:latin typeface="Cambria" panose="02040503050406030204" pitchFamily="18" charset="0"/>
                      </a:endParaRPr>
                    </a:p>
                  </a:txBody>
                  <a:tcPr/>
                </a:tc>
              </a:tr>
              <a:tr h="487680">
                <a:tc>
                  <a:txBody>
                    <a:bodyPr/>
                    <a:lstStyle/>
                    <a:p>
                      <a:r>
                        <a:rPr lang="en-US" sz="2400" dirty="0" smtClean="0">
                          <a:latin typeface="Cambria" panose="02040503050406030204" pitchFamily="18" charset="0"/>
                        </a:rPr>
                        <a:t>Tenure</a:t>
                      </a:r>
                      <a:endParaRPr lang="en-US" sz="2400" dirty="0">
                        <a:latin typeface="Cambria" panose="02040503050406030204" pitchFamily="18" charset="0"/>
                      </a:endParaRPr>
                    </a:p>
                  </a:txBody>
                  <a:tcPr/>
                </a:tc>
                <a:tc>
                  <a:txBody>
                    <a:bodyPr/>
                    <a:lstStyle/>
                    <a:p>
                      <a:pPr algn="ctr"/>
                      <a:r>
                        <a:rPr lang="en-US" sz="2400" b="1" dirty="0" smtClean="0">
                          <a:latin typeface="Cambria" panose="02040503050406030204" pitchFamily="18" charset="0"/>
                        </a:rPr>
                        <a:t>+</a:t>
                      </a:r>
                      <a:endParaRPr lang="en-US" sz="2400" b="1" dirty="0">
                        <a:latin typeface="Cambria" panose="02040503050406030204" pitchFamily="18" charset="0"/>
                      </a:endParaRPr>
                    </a:p>
                  </a:txBody>
                  <a:tcPr/>
                </a:tc>
              </a:tr>
              <a:tr h="487680">
                <a:tc>
                  <a:txBody>
                    <a:bodyPr/>
                    <a:lstStyle/>
                    <a:p>
                      <a:r>
                        <a:rPr lang="en-US" sz="2400" dirty="0" smtClean="0">
                          <a:latin typeface="Cambria" panose="02040503050406030204" pitchFamily="18" charset="0"/>
                        </a:rPr>
                        <a:t>Age</a:t>
                      </a:r>
                      <a:endParaRPr lang="en-US" sz="2400" dirty="0">
                        <a:latin typeface="Cambria" panose="02040503050406030204" pitchFamily="18" charset="0"/>
                      </a:endParaRPr>
                    </a:p>
                  </a:txBody>
                  <a:tcPr>
                    <a:lnB w="9525" cap="flat" cmpd="sng" algn="ctr">
                      <a:solidFill>
                        <a:schemeClr val="bg1"/>
                      </a:solidFill>
                      <a:prstDash val="solid"/>
                      <a:round/>
                      <a:headEnd type="none" w="med" len="med"/>
                      <a:tailEnd type="none" w="med" len="med"/>
                    </a:lnB>
                  </a:tcPr>
                </a:tc>
                <a:tc>
                  <a:txBody>
                    <a:bodyPr/>
                    <a:lstStyle/>
                    <a:p>
                      <a:pPr algn="ctr"/>
                      <a:r>
                        <a:rPr lang="en-US" sz="2400" b="1" dirty="0" smtClean="0">
                          <a:latin typeface="Cambria" panose="02040503050406030204" pitchFamily="18" charset="0"/>
                        </a:rPr>
                        <a:t>--</a:t>
                      </a:r>
                      <a:endParaRPr lang="en-US" sz="2400" b="1" dirty="0">
                        <a:latin typeface="Cambria" panose="02040503050406030204" pitchFamily="18" charset="0"/>
                      </a:endParaRPr>
                    </a:p>
                  </a:txBody>
                  <a:tcPr>
                    <a:lnB w="9525" cap="flat" cmpd="sng" algn="ctr">
                      <a:solidFill>
                        <a:schemeClr val="bg1"/>
                      </a:solidFill>
                      <a:prstDash val="solid"/>
                      <a:round/>
                      <a:headEnd type="none" w="med" len="med"/>
                      <a:tailEnd type="none" w="med" len="med"/>
                    </a:lnB>
                  </a:tcPr>
                </a:tc>
              </a:tr>
              <a:tr h="487680">
                <a:tc>
                  <a:txBody>
                    <a:bodyPr/>
                    <a:lstStyle/>
                    <a:p>
                      <a:r>
                        <a:rPr lang="en-US" sz="2400" dirty="0" smtClean="0">
                          <a:latin typeface="Cambria" panose="02040503050406030204" pitchFamily="18" charset="0"/>
                        </a:rPr>
                        <a:t>HOA rule</a:t>
                      </a:r>
                      <a:endParaRPr lang="en-US" sz="2400" baseline="30000" dirty="0">
                        <a:latin typeface="Cambria" panose="02040503050406030204" pitchFamily="18" charset="0"/>
                      </a:endParaRPr>
                    </a:p>
                  </a:txBody>
                  <a:tcPr>
                    <a:lnT w="9525" cap="flat" cmpd="sng" algn="ctr">
                      <a:solidFill>
                        <a:schemeClr val="bg1"/>
                      </a:solidFill>
                      <a:prstDash val="solid"/>
                      <a:round/>
                      <a:headEnd type="none" w="med" len="med"/>
                      <a:tailEnd type="none" w="med" len="med"/>
                    </a:lnT>
                  </a:tcPr>
                </a:tc>
                <a:tc>
                  <a:txBody>
                    <a:bodyPr/>
                    <a:lstStyle/>
                    <a:p>
                      <a:pPr algn="ctr"/>
                      <a:r>
                        <a:rPr lang="en-US" sz="2400" b="1" dirty="0" smtClean="0">
                          <a:latin typeface="Cambria" panose="02040503050406030204" pitchFamily="18" charset="0"/>
                        </a:rPr>
                        <a:t>+++</a:t>
                      </a:r>
                      <a:endParaRPr lang="en-US" sz="2400" b="1" dirty="0">
                        <a:latin typeface="Cambria" panose="02040503050406030204" pitchFamily="18" charset="0"/>
                      </a:endParaRPr>
                    </a:p>
                  </a:txBody>
                  <a:tcPr>
                    <a:lnT w="9525" cap="flat" cmpd="sng" algn="ctr">
                      <a:solidFill>
                        <a:schemeClr val="bg1"/>
                      </a:solid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23178414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1"/>
          <p:cNvSpPr>
            <a:spLocks noGrp="1"/>
          </p:cNvSpPr>
          <p:nvPr>
            <p:ph type="ctrTitle"/>
          </p:nvPr>
        </p:nvSpPr>
        <p:spPr>
          <a:xfrm>
            <a:off x="533400" y="228600"/>
            <a:ext cx="8077200" cy="838200"/>
          </a:xfrm>
        </p:spPr>
        <p:txBody>
          <a:bodyPr>
            <a:noAutofit/>
          </a:bodyPr>
          <a:lstStyle/>
          <a:p>
            <a:r>
              <a:rPr lang="en-US" sz="3200" b="1" dirty="0" smtClean="0">
                <a:latin typeface="Cambria" panose="02040503050406030204" pitchFamily="18" charset="0"/>
                <a:cs typeface="Arial" pitchFamily="34" charset="0"/>
              </a:rPr>
              <a:t>Policy implications</a:t>
            </a:r>
            <a:endParaRPr lang="en-US" sz="3200" b="1" dirty="0">
              <a:latin typeface="Cambria" panose="02040503050406030204" pitchFamily="18" charset="0"/>
              <a:cs typeface="Arial" pitchFamily="34" charset="0"/>
            </a:endParaRPr>
          </a:p>
        </p:txBody>
      </p:sp>
      <p:sp>
        <p:nvSpPr>
          <p:cNvPr id="2" name="TextBox 1"/>
          <p:cNvSpPr txBox="1"/>
          <p:nvPr/>
        </p:nvSpPr>
        <p:spPr>
          <a:xfrm>
            <a:off x="533400" y="1143000"/>
            <a:ext cx="8153400" cy="5016758"/>
          </a:xfrm>
          <a:prstGeom prst="rect">
            <a:avLst/>
          </a:prstGeom>
          <a:solidFill>
            <a:schemeClr val="bg1"/>
          </a:solidFill>
        </p:spPr>
        <p:txBody>
          <a:bodyPr wrap="square" rtlCol="0">
            <a:spAutoFit/>
          </a:bodyPr>
          <a:lstStyle/>
          <a:p>
            <a:endParaRPr lang="en-US" sz="800" dirty="0" smtClean="0">
              <a:latin typeface="Arial" pitchFamily="34" charset="0"/>
              <a:cs typeface="Arial" pitchFamily="34" charset="0"/>
            </a:endParaRPr>
          </a:p>
          <a:p>
            <a:pPr>
              <a:tabLst>
                <a:tab pos="284163" algn="l"/>
              </a:tabLst>
            </a:pPr>
            <a:r>
              <a:rPr lang="en-US" sz="2800" dirty="0" smtClean="0">
                <a:latin typeface="Cambria" panose="02040503050406030204" pitchFamily="18" charset="0"/>
                <a:cs typeface="Arial" pitchFamily="34" charset="0"/>
              </a:rPr>
              <a:t>•  Property owners seem to understand the wildfire 	risks they face in this fire-prone </a:t>
            </a:r>
            <a:r>
              <a:rPr lang="en-US" sz="2800" dirty="0" smtClean="0">
                <a:latin typeface="Cambria" panose="02040503050406030204" pitchFamily="18" charset="0"/>
                <a:cs typeface="Arial" pitchFamily="34" charset="0"/>
              </a:rPr>
              <a:t>landscape</a:t>
            </a:r>
          </a:p>
          <a:p>
            <a:pPr>
              <a:tabLst>
                <a:tab pos="284163" algn="l"/>
              </a:tabLst>
            </a:pPr>
            <a:endParaRPr lang="en-US" sz="1400" dirty="0" smtClean="0">
              <a:latin typeface="Cambria" panose="02040503050406030204" pitchFamily="18" charset="0"/>
              <a:cs typeface="Arial" pitchFamily="34" charset="0"/>
            </a:endParaRPr>
          </a:p>
          <a:p>
            <a:pPr>
              <a:tabLst>
                <a:tab pos="284163" algn="l"/>
              </a:tabLst>
            </a:pPr>
            <a:r>
              <a:rPr lang="en-US" sz="2800" dirty="0" smtClean="0">
                <a:latin typeface="Cambria" panose="02040503050406030204" pitchFamily="18" charset="0"/>
                <a:cs typeface="Arial" pitchFamily="34" charset="0"/>
              </a:rPr>
              <a:t>		But some owners can use assistance with 			how to mitigate wildfire risk</a:t>
            </a:r>
          </a:p>
          <a:p>
            <a:pPr>
              <a:tabLst>
                <a:tab pos="284163" algn="l"/>
              </a:tabLst>
            </a:pPr>
            <a:endParaRPr lang="en-US" sz="2400" dirty="0" smtClean="0">
              <a:latin typeface="Cambria" panose="02040503050406030204" pitchFamily="18" charset="0"/>
              <a:cs typeface="Arial" pitchFamily="34" charset="0"/>
            </a:endParaRPr>
          </a:p>
          <a:p>
            <a:pPr>
              <a:tabLst>
                <a:tab pos="284163" algn="l"/>
              </a:tabLst>
            </a:pPr>
            <a:r>
              <a:rPr lang="en-US" sz="2800" dirty="0" smtClean="0">
                <a:latin typeface="Cambria" panose="02040503050406030204" pitchFamily="18" charset="0"/>
                <a:cs typeface="Arial" pitchFamily="34" charset="0"/>
              </a:rPr>
              <a:t>•  </a:t>
            </a:r>
            <a:r>
              <a:rPr lang="en-US" sz="2800" dirty="0" smtClean="0">
                <a:latin typeface="Cambria" panose="02040503050406030204" pitchFamily="18" charset="0"/>
                <a:cs typeface="Arial" pitchFamily="34" charset="0"/>
              </a:rPr>
              <a:t>Uncertain what types of assistance or other 	incentives might be most effective for inducing 	greater mitigation </a:t>
            </a:r>
            <a:r>
              <a:rPr lang="en-US" sz="2800" dirty="0" smtClean="0">
                <a:latin typeface="Cambria" panose="02040503050406030204" pitchFamily="18" charset="0"/>
                <a:cs typeface="Arial" pitchFamily="34" charset="0"/>
              </a:rPr>
              <a:t>effort</a:t>
            </a:r>
            <a:endParaRPr lang="en-US" sz="2800" dirty="0" smtClean="0">
              <a:latin typeface="Cambria" panose="02040503050406030204" pitchFamily="18" charset="0"/>
              <a:cs typeface="Arial" pitchFamily="34" charset="0"/>
            </a:endParaRPr>
          </a:p>
          <a:p>
            <a:pPr>
              <a:tabLst>
                <a:tab pos="284163" algn="l"/>
              </a:tabLst>
            </a:pPr>
            <a:endParaRPr lang="en-US" sz="1400" dirty="0">
              <a:latin typeface="Cambria" panose="02040503050406030204" pitchFamily="18" charset="0"/>
              <a:cs typeface="Arial" pitchFamily="34" charset="0"/>
            </a:endParaRPr>
          </a:p>
          <a:p>
            <a:pPr>
              <a:tabLst>
                <a:tab pos="284163" algn="l"/>
              </a:tabLst>
            </a:pPr>
            <a:r>
              <a:rPr lang="en-US" sz="2800" dirty="0" smtClean="0">
                <a:latin typeface="Cambria" panose="02040503050406030204" pitchFamily="18" charset="0"/>
                <a:cs typeface="Arial" pitchFamily="34" charset="0"/>
              </a:rPr>
              <a:t>		Information, cost-sharing, technical 				</a:t>
            </a:r>
            <a:r>
              <a:rPr lang="en-US" sz="2800" dirty="0" smtClean="0">
                <a:latin typeface="Cambria" panose="02040503050406030204" pitchFamily="18" charset="0"/>
                <a:cs typeface="Arial" pitchFamily="34" charset="0"/>
              </a:rPr>
              <a:t>assistance</a:t>
            </a:r>
            <a:endParaRPr lang="en-US" sz="2800" dirty="0" smtClean="0">
              <a:latin typeface="Cambria" panose="02040503050406030204" pitchFamily="18" charset="0"/>
              <a:cs typeface="Arial" pitchFamily="34" charset="0"/>
            </a:endParaRPr>
          </a:p>
          <a:p>
            <a:pPr>
              <a:tabLst>
                <a:tab pos="284163" algn="l"/>
              </a:tabLst>
            </a:pPr>
            <a:endParaRPr lang="en-US" sz="800" dirty="0">
              <a:latin typeface="Arial" pitchFamily="34" charset="0"/>
              <a:cs typeface="Arial" pitchFamily="34" charset="0"/>
            </a:endParaRPr>
          </a:p>
        </p:txBody>
      </p:sp>
    </p:spTree>
    <p:extLst>
      <p:ext uri="{BB962C8B-B14F-4D97-AF65-F5344CB8AC3E}">
        <p14:creationId xmlns:p14="http://schemas.microsoft.com/office/powerpoint/2010/main" val="42545389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3"/>
          <p:cNvGraphicFramePr>
            <a:graphicFrameLocks/>
          </p:cNvGraphicFramePr>
          <p:nvPr>
            <p:extLst>
              <p:ext uri="{D42A27DB-BD31-4B8C-83A1-F6EECF244321}">
                <p14:modId xmlns:p14="http://schemas.microsoft.com/office/powerpoint/2010/main" val="3696434885"/>
              </p:ext>
            </p:extLst>
          </p:nvPr>
        </p:nvGraphicFramePr>
        <p:xfrm>
          <a:off x="1447800" y="1828800"/>
          <a:ext cx="6248400" cy="4053840"/>
        </p:xfrm>
        <a:graphic>
          <a:graphicData uri="http://schemas.openxmlformats.org/drawingml/2006/table">
            <a:tbl>
              <a:tblPr firstRow="1" bandRow="1">
                <a:tableStyleId>{F5AB1C69-6EDB-4FF4-983F-18BD219EF322}</a:tableStyleId>
              </a:tblPr>
              <a:tblGrid>
                <a:gridCol w="5187351"/>
                <a:gridCol w="1061049"/>
              </a:tblGrid>
              <a:tr h="487680">
                <a:tc>
                  <a:txBody>
                    <a:bodyPr/>
                    <a:lstStyle/>
                    <a:p>
                      <a:r>
                        <a:rPr lang="en-US" sz="3200" dirty="0" smtClean="0">
                          <a:latin typeface="Cambria" panose="02040503050406030204" pitchFamily="18" charset="0"/>
                          <a:cs typeface="Arial" panose="020B0604020202020204" pitchFamily="34" charset="0"/>
                        </a:rPr>
                        <a:t>Activity</a:t>
                      </a:r>
                      <a:endParaRPr lang="en-US" sz="3200" dirty="0">
                        <a:latin typeface="Cambria" panose="02040503050406030204" pitchFamily="18" charset="0"/>
                        <a:cs typeface="Arial" panose="020B0604020202020204" pitchFamily="34" charset="0"/>
                      </a:endParaRPr>
                    </a:p>
                  </a:txBody>
                  <a:tcPr/>
                </a:tc>
                <a:tc>
                  <a:txBody>
                    <a:bodyPr/>
                    <a:lstStyle/>
                    <a:p>
                      <a:pPr algn="ctr"/>
                      <a:r>
                        <a:rPr lang="en-US" sz="3200" b="0" dirty="0" smtClean="0">
                          <a:latin typeface="Cambria" panose="02040503050406030204" pitchFamily="18" charset="0"/>
                          <a:cs typeface="Arial" panose="020B0604020202020204" pitchFamily="34" charset="0"/>
                        </a:rPr>
                        <a:t>%</a:t>
                      </a:r>
                      <a:endParaRPr lang="en-US" sz="3200" b="0" dirty="0">
                        <a:latin typeface="Cambria" panose="02040503050406030204" pitchFamily="18" charset="0"/>
                        <a:cs typeface="Arial" panose="020B0604020202020204" pitchFamily="34" charset="0"/>
                      </a:endParaRPr>
                    </a:p>
                  </a:txBody>
                  <a:tcPr/>
                </a:tc>
              </a:tr>
              <a:tr h="487680">
                <a:tc>
                  <a:txBody>
                    <a:bodyPr/>
                    <a:lstStyle/>
                    <a:p>
                      <a:r>
                        <a:rPr lang="en-US" sz="3200" dirty="0" smtClean="0">
                          <a:latin typeface="Cambria" panose="02040503050406030204" pitchFamily="18" charset="0"/>
                          <a:cs typeface="Arial" panose="020B0604020202020204" pitchFamily="34" charset="0"/>
                        </a:rPr>
                        <a:t>Mow,</a:t>
                      </a:r>
                      <a:r>
                        <a:rPr lang="en-US" sz="3200" baseline="0" dirty="0" smtClean="0">
                          <a:latin typeface="Cambria" panose="02040503050406030204" pitchFamily="18" charset="0"/>
                          <a:cs typeface="Arial" panose="020B0604020202020204" pitchFamily="34" charset="0"/>
                        </a:rPr>
                        <a:t> prescribe burn, thin</a:t>
                      </a:r>
                      <a:endParaRPr lang="en-US" sz="3200" dirty="0">
                        <a:latin typeface="Cambria" panose="02040503050406030204" pitchFamily="18" charset="0"/>
                        <a:cs typeface="Arial" panose="020B0604020202020204" pitchFamily="34" charset="0"/>
                      </a:endParaRPr>
                    </a:p>
                  </a:txBody>
                  <a:tcPr/>
                </a:tc>
                <a:tc>
                  <a:txBody>
                    <a:bodyPr/>
                    <a:lstStyle/>
                    <a:p>
                      <a:pPr algn="ctr"/>
                      <a:r>
                        <a:rPr lang="en-US" sz="3200" b="0" dirty="0" smtClean="0">
                          <a:latin typeface="Cambria" panose="02040503050406030204" pitchFamily="18" charset="0"/>
                          <a:cs typeface="Arial" panose="020B0604020202020204" pitchFamily="34" charset="0"/>
                        </a:rPr>
                        <a:t>13%</a:t>
                      </a:r>
                      <a:endParaRPr lang="en-US" sz="3200" b="0" dirty="0">
                        <a:latin typeface="Cambria" panose="02040503050406030204" pitchFamily="18" charset="0"/>
                        <a:cs typeface="Arial" panose="020B0604020202020204" pitchFamily="34" charset="0"/>
                      </a:endParaRPr>
                    </a:p>
                  </a:txBody>
                  <a:tcPr/>
                </a:tc>
              </a:tr>
              <a:tr h="487680">
                <a:tc>
                  <a:txBody>
                    <a:bodyPr/>
                    <a:lstStyle/>
                    <a:p>
                      <a:r>
                        <a:rPr lang="en-US" sz="3200" dirty="0" smtClean="0">
                          <a:latin typeface="Cambria" panose="02040503050406030204" pitchFamily="18" charset="0"/>
                          <a:cs typeface="Arial" panose="020B0604020202020204" pitchFamily="34" charset="0"/>
                        </a:rPr>
                        <a:t>Mow, prescribe burn</a:t>
                      </a:r>
                      <a:endParaRPr lang="en-US" sz="3200" dirty="0">
                        <a:latin typeface="Cambria" panose="02040503050406030204" pitchFamily="18" charset="0"/>
                        <a:cs typeface="Arial" panose="020B0604020202020204" pitchFamily="34" charset="0"/>
                      </a:endParaRPr>
                    </a:p>
                  </a:txBody>
                  <a:tcPr/>
                </a:tc>
                <a:tc>
                  <a:txBody>
                    <a:bodyPr/>
                    <a:lstStyle/>
                    <a:p>
                      <a:pPr algn="ctr"/>
                      <a:r>
                        <a:rPr lang="en-US" sz="3200" b="0" dirty="0" smtClean="0">
                          <a:latin typeface="Cambria" panose="02040503050406030204" pitchFamily="18" charset="0"/>
                          <a:cs typeface="Arial" panose="020B0604020202020204" pitchFamily="34" charset="0"/>
                        </a:rPr>
                        <a:t>  1%</a:t>
                      </a:r>
                      <a:endParaRPr lang="en-US" sz="3200" b="0" dirty="0">
                        <a:latin typeface="Cambria" panose="02040503050406030204" pitchFamily="18" charset="0"/>
                        <a:cs typeface="Arial" panose="020B0604020202020204" pitchFamily="34" charset="0"/>
                      </a:endParaRPr>
                    </a:p>
                  </a:txBody>
                  <a:tcPr/>
                </a:tc>
              </a:tr>
              <a:tr h="487680">
                <a:tc>
                  <a:txBody>
                    <a:bodyPr/>
                    <a:lstStyle/>
                    <a:p>
                      <a:r>
                        <a:rPr lang="en-US" sz="3200" dirty="0" smtClean="0">
                          <a:latin typeface="Cambria" panose="02040503050406030204" pitchFamily="18" charset="0"/>
                          <a:cs typeface="Arial" panose="020B0604020202020204" pitchFamily="34" charset="0"/>
                        </a:rPr>
                        <a:t>Mow, thin</a:t>
                      </a:r>
                      <a:endParaRPr lang="en-US" sz="3200" dirty="0">
                        <a:latin typeface="Cambria" panose="02040503050406030204" pitchFamily="18" charset="0"/>
                        <a:cs typeface="Arial" panose="020B0604020202020204" pitchFamily="34" charset="0"/>
                      </a:endParaRPr>
                    </a:p>
                  </a:txBody>
                  <a:tcPr/>
                </a:tc>
                <a:tc>
                  <a:txBody>
                    <a:bodyPr/>
                    <a:lstStyle/>
                    <a:p>
                      <a:pPr algn="ctr"/>
                      <a:r>
                        <a:rPr lang="en-US" sz="3200" b="0" dirty="0" smtClean="0">
                          <a:latin typeface="Cambria" panose="02040503050406030204" pitchFamily="18" charset="0"/>
                          <a:cs typeface="Arial" panose="020B0604020202020204" pitchFamily="34" charset="0"/>
                        </a:rPr>
                        <a:t>36%</a:t>
                      </a:r>
                      <a:endParaRPr lang="en-US" sz="3200" b="0" dirty="0">
                        <a:latin typeface="Cambria" panose="02040503050406030204" pitchFamily="18" charset="0"/>
                        <a:cs typeface="Arial" panose="020B0604020202020204" pitchFamily="34" charset="0"/>
                      </a:endParaRPr>
                    </a:p>
                  </a:txBody>
                  <a:tcPr/>
                </a:tc>
              </a:tr>
              <a:tr h="487680">
                <a:tc>
                  <a:txBody>
                    <a:bodyPr/>
                    <a:lstStyle/>
                    <a:p>
                      <a:r>
                        <a:rPr lang="en-US" sz="3200" dirty="0" smtClean="0">
                          <a:latin typeface="Cambria" panose="02040503050406030204" pitchFamily="18" charset="0"/>
                          <a:cs typeface="Arial" panose="020B0604020202020204" pitchFamily="34" charset="0"/>
                        </a:rPr>
                        <a:t>Prescribe burn,</a:t>
                      </a:r>
                      <a:r>
                        <a:rPr lang="en-US" sz="3200" baseline="0" dirty="0" smtClean="0">
                          <a:latin typeface="Cambria" panose="02040503050406030204" pitchFamily="18" charset="0"/>
                          <a:cs typeface="Arial" panose="020B0604020202020204" pitchFamily="34" charset="0"/>
                        </a:rPr>
                        <a:t> thin</a:t>
                      </a:r>
                      <a:endParaRPr lang="en-US" sz="3200" dirty="0">
                        <a:latin typeface="Cambria" panose="02040503050406030204" pitchFamily="18" charset="0"/>
                        <a:cs typeface="Arial" panose="020B0604020202020204" pitchFamily="34" charset="0"/>
                      </a:endParaRPr>
                    </a:p>
                  </a:txBody>
                  <a:tcPr/>
                </a:tc>
                <a:tc>
                  <a:txBody>
                    <a:bodyPr/>
                    <a:lstStyle/>
                    <a:p>
                      <a:pPr algn="ctr"/>
                      <a:r>
                        <a:rPr lang="en-US" sz="3200" b="0" dirty="0" smtClean="0">
                          <a:latin typeface="Cambria" panose="02040503050406030204" pitchFamily="18" charset="0"/>
                          <a:cs typeface="Arial" panose="020B0604020202020204" pitchFamily="34" charset="0"/>
                        </a:rPr>
                        <a:t>  9%</a:t>
                      </a:r>
                      <a:endParaRPr lang="en-US" sz="3200" b="0" dirty="0">
                        <a:latin typeface="Cambria" panose="02040503050406030204" pitchFamily="18" charset="0"/>
                        <a:cs typeface="Arial" panose="020B0604020202020204" pitchFamily="34" charset="0"/>
                      </a:endParaRPr>
                    </a:p>
                  </a:txBody>
                  <a:tcPr/>
                </a:tc>
              </a:tr>
              <a:tr h="487680">
                <a:tc>
                  <a:txBody>
                    <a:bodyPr/>
                    <a:lstStyle/>
                    <a:p>
                      <a:r>
                        <a:rPr lang="en-US" sz="3200" dirty="0" smtClean="0">
                          <a:latin typeface="Cambria" panose="02040503050406030204" pitchFamily="18" charset="0"/>
                          <a:cs typeface="Arial" panose="020B0604020202020204" pitchFamily="34" charset="0"/>
                        </a:rPr>
                        <a:t>Mow only</a:t>
                      </a:r>
                      <a:endParaRPr lang="en-US" sz="3200" dirty="0">
                        <a:latin typeface="Cambria" panose="02040503050406030204" pitchFamily="18" charset="0"/>
                        <a:cs typeface="Arial" panose="020B0604020202020204" pitchFamily="34" charset="0"/>
                      </a:endParaRPr>
                    </a:p>
                  </a:txBody>
                  <a:tcPr/>
                </a:tc>
                <a:tc>
                  <a:txBody>
                    <a:bodyPr/>
                    <a:lstStyle/>
                    <a:p>
                      <a:pPr algn="ctr"/>
                      <a:r>
                        <a:rPr lang="en-US" sz="3200" b="0" dirty="0" smtClean="0">
                          <a:latin typeface="Cambria" panose="02040503050406030204" pitchFamily="18" charset="0"/>
                          <a:cs typeface="Arial" panose="020B0604020202020204" pitchFamily="34" charset="0"/>
                        </a:rPr>
                        <a:t>22%</a:t>
                      </a:r>
                      <a:endParaRPr lang="en-US" sz="3200" b="0" dirty="0">
                        <a:latin typeface="Cambria" panose="02040503050406030204" pitchFamily="18" charset="0"/>
                        <a:cs typeface="Arial" panose="020B0604020202020204" pitchFamily="34" charset="0"/>
                      </a:endParaRPr>
                    </a:p>
                  </a:txBody>
                  <a:tcPr/>
                </a:tc>
              </a:tr>
              <a:tr h="487680">
                <a:tc>
                  <a:txBody>
                    <a:bodyPr/>
                    <a:lstStyle/>
                    <a:p>
                      <a:r>
                        <a:rPr lang="en-US" sz="3200" dirty="0" smtClean="0">
                          <a:latin typeface="Cambria" panose="02040503050406030204" pitchFamily="18" charset="0"/>
                          <a:cs typeface="Arial" panose="020B0604020202020204" pitchFamily="34" charset="0"/>
                        </a:rPr>
                        <a:t>Thin only</a:t>
                      </a:r>
                      <a:endParaRPr lang="en-US" sz="3200" dirty="0">
                        <a:latin typeface="Cambria" panose="02040503050406030204" pitchFamily="18" charset="0"/>
                        <a:cs typeface="Arial" panose="020B0604020202020204" pitchFamily="34" charset="0"/>
                      </a:endParaRPr>
                    </a:p>
                  </a:txBody>
                  <a:tcPr/>
                </a:tc>
                <a:tc>
                  <a:txBody>
                    <a:bodyPr/>
                    <a:lstStyle/>
                    <a:p>
                      <a:pPr algn="ctr"/>
                      <a:r>
                        <a:rPr lang="en-US" sz="3200" b="0" dirty="0" smtClean="0">
                          <a:latin typeface="Cambria" panose="02040503050406030204" pitchFamily="18" charset="0"/>
                          <a:cs typeface="Arial" panose="020B0604020202020204" pitchFamily="34" charset="0"/>
                        </a:rPr>
                        <a:t>19%</a:t>
                      </a:r>
                      <a:endParaRPr lang="en-US" sz="3200" b="0" dirty="0">
                        <a:latin typeface="Cambria" panose="02040503050406030204" pitchFamily="18" charset="0"/>
                        <a:cs typeface="Arial" panose="020B0604020202020204" pitchFamily="34" charset="0"/>
                      </a:endParaRPr>
                    </a:p>
                  </a:txBody>
                  <a:tcPr/>
                </a:tc>
              </a:tr>
            </a:tbl>
          </a:graphicData>
        </a:graphic>
      </p:graphicFrame>
      <p:sp>
        <p:nvSpPr>
          <p:cNvPr id="6" name="Title 1"/>
          <p:cNvSpPr>
            <a:spLocks noGrp="1"/>
          </p:cNvSpPr>
          <p:nvPr>
            <p:ph type="title"/>
          </p:nvPr>
        </p:nvSpPr>
        <p:spPr>
          <a:xfrm>
            <a:off x="457200" y="457200"/>
            <a:ext cx="8229600" cy="1143000"/>
          </a:xfrm>
        </p:spPr>
        <p:txBody>
          <a:bodyPr>
            <a:normAutofit/>
          </a:bodyPr>
          <a:lstStyle/>
          <a:p>
            <a:r>
              <a:rPr lang="en-US" sz="3200" b="1" dirty="0" smtClean="0">
                <a:latin typeface="Cambria" panose="02040503050406030204" pitchFamily="18" charset="0"/>
                <a:cs typeface="Arial" pitchFamily="34" charset="0"/>
              </a:rPr>
              <a:t>56% of NIPF owners reduce fuel</a:t>
            </a:r>
            <a:endParaRPr lang="en-US" sz="3200" b="1" dirty="0">
              <a:latin typeface="Cambria" panose="02040503050406030204" pitchFamily="18" charset="0"/>
              <a:cs typeface="Arial" pitchFamily="34" charset="0"/>
            </a:endParaRPr>
          </a:p>
        </p:txBody>
      </p:sp>
    </p:spTree>
    <p:extLst>
      <p:ext uri="{BB962C8B-B14F-4D97-AF65-F5344CB8AC3E}">
        <p14:creationId xmlns:p14="http://schemas.microsoft.com/office/powerpoint/2010/main" val="13094254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 Box 4"/>
          <p:cNvSpPr txBox="1">
            <a:spLocks noChangeArrowheads="1"/>
          </p:cNvSpPr>
          <p:nvPr/>
        </p:nvSpPr>
        <p:spPr bwMode="auto">
          <a:xfrm>
            <a:off x="304800" y="61722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sz="2400" dirty="0">
              <a:latin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5750" y="0"/>
            <a:ext cx="8572500" cy="6858000"/>
          </a:xfrm>
          <a:prstGeom prst="rect">
            <a:avLst/>
          </a:prstGeom>
        </p:spPr>
      </p:pic>
      <p:sp>
        <p:nvSpPr>
          <p:cNvPr id="4" name="TextBox 3"/>
          <p:cNvSpPr txBox="1"/>
          <p:nvPr/>
        </p:nvSpPr>
        <p:spPr>
          <a:xfrm rot="16200000">
            <a:off x="8403519" y="6147999"/>
            <a:ext cx="1143000" cy="277001"/>
          </a:xfrm>
          <a:prstGeom prst="rect">
            <a:avLst/>
          </a:prstGeom>
          <a:noFill/>
        </p:spPr>
        <p:txBody>
          <a:bodyPr wrap="square" rtlCol="0">
            <a:spAutoFit/>
          </a:bodyPr>
          <a:lstStyle/>
          <a:p>
            <a:r>
              <a:rPr lang="en-US" sz="1200" dirty="0" smtClean="0"/>
              <a:t>Keith Olsen</a:t>
            </a:r>
            <a:endParaRPr lang="en-US" sz="1200" dirty="0"/>
          </a:p>
        </p:txBody>
      </p:sp>
      <p:sp>
        <p:nvSpPr>
          <p:cNvPr id="6" name="TextBox 5"/>
          <p:cNvSpPr txBox="1"/>
          <p:nvPr/>
        </p:nvSpPr>
        <p:spPr>
          <a:xfrm>
            <a:off x="3581400" y="2453640"/>
            <a:ext cx="1143000" cy="523220"/>
          </a:xfrm>
          <a:prstGeom prst="rect">
            <a:avLst/>
          </a:prstGeom>
          <a:noFill/>
        </p:spPr>
        <p:txBody>
          <a:bodyPr wrap="square" rtlCol="0">
            <a:spAutoFit/>
          </a:bodyPr>
          <a:lstStyle/>
          <a:p>
            <a:r>
              <a:rPr lang="en-US" sz="2800" b="1" dirty="0" smtClean="0"/>
              <a:t>Bend</a:t>
            </a:r>
            <a:endParaRPr lang="en-US" sz="2800" b="1" dirty="0"/>
          </a:p>
        </p:txBody>
      </p:sp>
    </p:spTree>
    <p:extLst>
      <p:ext uri="{BB962C8B-B14F-4D97-AF65-F5344CB8AC3E}">
        <p14:creationId xmlns:p14="http://schemas.microsoft.com/office/powerpoint/2010/main" val="8633348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687973" y="1298188"/>
            <a:ext cx="7617827" cy="446836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nvGrpSpPr>
          <p:cNvPr id="31" name="Group 30"/>
          <p:cNvGrpSpPr/>
          <p:nvPr/>
        </p:nvGrpSpPr>
        <p:grpSpPr>
          <a:xfrm>
            <a:off x="6247710" y="4133062"/>
            <a:ext cx="2054332" cy="1554304"/>
            <a:chOff x="5875321" y="4133062"/>
            <a:chExt cx="2054332" cy="1554304"/>
          </a:xfrm>
        </p:grpSpPr>
        <p:sp>
          <p:nvSpPr>
            <p:cNvPr id="18" name="Text Box 19"/>
            <p:cNvSpPr txBox="1"/>
            <p:nvPr/>
          </p:nvSpPr>
          <p:spPr>
            <a:xfrm>
              <a:off x="5875321" y="4575620"/>
              <a:ext cx="2054332" cy="11117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400" b="1" dirty="0">
                  <a:effectLst/>
                  <a:latin typeface="Times New Roman"/>
                  <a:ea typeface="Calibri"/>
                </a:rPr>
                <a:t>Landscape </a:t>
              </a:r>
              <a:r>
                <a:rPr lang="en-US" sz="1400" b="1" dirty="0" smtClean="0">
                  <a:effectLst/>
                  <a:latin typeface="Times New Roman"/>
                  <a:ea typeface="Calibri"/>
                </a:rPr>
                <a:t>Outputs</a:t>
              </a:r>
            </a:p>
            <a:p>
              <a:pPr marL="0" marR="0" algn="ctr">
                <a:spcBef>
                  <a:spcPts val="0"/>
                </a:spcBef>
                <a:spcAft>
                  <a:spcPts val="0"/>
                </a:spcAft>
              </a:pPr>
              <a:r>
                <a:rPr lang="en-US" sz="1200" dirty="0" smtClean="0">
                  <a:effectLst/>
                  <a:latin typeface="Times New Roman"/>
                  <a:ea typeface="Calibri"/>
                </a:rPr>
                <a:t>Forest </a:t>
              </a:r>
              <a:r>
                <a:rPr lang="en-US" sz="1200" dirty="0">
                  <a:effectLst/>
                  <a:latin typeface="Times New Roman"/>
                  <a:ea typeface="Calibri"/>
                </a:rPr>
                <a:t>products, terrestrial biodiversity, wildlife habitat, landscape amenities, fire area, fire hazard, carbon</a:t>
              </a:r>
              <a:endParaRPr lang="en-US" sz="1100" dirty="0">
                <a:effectLst/>
                <a:latin typeface="Times New Roman"/>
                <a:ea typeface="Calibri"/>
              </a:endParaRPr>
            </a:p>
          </p:txBody>
        </p:sp>
        <p:sp>
          <p:nvSpPr>
            <p:cNvPr id="27" name="Rounded Rectangle 26"/>
            <p:cNvSpPr/>
            <p:nvPr/>
          </p:nvSpPr>
          <p:spPr>
            <a:xfrm>
              <a:off x="5944783" y="4566387"/>
              <a:ext cx="1913408" cy="108142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28" name="Right Arrow 27"/>
            <p:cNvSpPr/>
            <p:nvPr/>
          </p:nvSpPr>
          <p:spPr>
            <a:xfrm rot="5400000">
              <a:off x="7123897" y="4196215"/>
              <a:ext cx="349727" cy="223422"/>
            </a:xfrm>
            <a:prstGeom prst="rightArrow">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grpSp>
        <p:nvGrpSpPr>
          <p:cNvPr id="26" name="Group 25"/>
          <p:cNvGrpSpPr/>
          <p:nvPr/>
        </p:nvGrpSpPr>
        <p:grpSpPr>
          <a:xfrm>
            <a:off x="6470700" y="1465514"/>
            <a:ext cx="1720349" cy="1591832"/>
            <a:chOff x="6098311" y="1465514"/>
            <a:chExt cx="1720349" cy="1591832"/>
          </a:xfrm>
        </p:grpSpPr>
        <p:sp>
          <p:nvSpPr>
            <p:cNvPr id="5" name="Right Arrow 4"/>
            <p:cNvSpPr/>
            <p:nvPr/>
          </p:nvSpPr>
          <p:spPr>
            <a:xfrm rot="16200000">
              <a:off x="6995530" y="2733331"/>
              <a:ext cx="368569" cy="223422"/>
            </a:xfrm>
            <a:prstGeom prst="rightArrow">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7" name="Text Box 18"/>
            <p:cNvSpPr txBox="1"/>
            <p:nvPr/>
          </p:nvSpPr>
          <p:spPr>
            <a:xfrm>
              <a:off x="6098311" y="1465514"/>
              <a:ext cx="1720349" cy="73341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400" b="1" dirty="0" smtClean="0">
                  <a:effectLst/>
                  <a:latin typeface="Times New Roman"/>
                  <a:ea typeface="Calibri"/>
                </a:rPr>
                <a:t>Other Change Processes</a:t>
              </a:r>
              <a:endParaRPr lang="en-US" sz="1100" dirty="0">
                <a:effectLst/>
                <a:latin typeface="Times New Roman"/>
                <a:ea typeface="Calibri"/>
              </a:endParaRPr>
            </a:p>
            <a:p>
              <a:pPr marL="0" marR="0" algn="ctr">
                <a:spcBef>
                  <a:spcPts val="0"/>
                </a:spcBef>
                <a:spcAft>
                  <a:spcPts val="0"/>
                </a:spcAft>
              </a:pPr>
              <a:r>
                <a:rPr lang="en-US" sz="1200" dirty="0">
                  <a:effectLst/>
                  <a:latin typeface="Times New Roman"/>
                  <a:ea typeface="Calibri"/>
                </a:rPr>
                <a:t>Vegetation succession, </a:t>
              </a:r>
              <a:r>
                <a:rPr lang="en-US" sz="1200" b="1" dirty="0">
                  <a:effectLst/>
                  <a:latin typeface="Times New Roman"/>
                  <a:ea typeface="Calibri"/>
                </a:rPr>
                <a:t>fire behavior</a:t>
              </a:r>
              <a:r>
                <a:rPr lang="en-US" sz="1200" dirty="0">
                  <a:effectLst/>
                  <a:latin typeface="Times New Roman"/>
                  <a:ea typeface="Calibri"/>
                </a:rPr>
                <a:t>, housing expansion</a:t>
              </a:r>
              <a:endParaRPr lang="en-US" sz="1100" dirty="0">
                <a:effectLst/>
                <a:latin typeface="Times New Roman"/>
                <a:ea typeface="Calibri"/>
              </a:endParaRPr>
            </a:p>
          </p:txBody>
        </p:sp>
        <p:sp>
          <p:nvSpPr>
            <p:cNvPr id="29" name="Right Arrow 28"/>
            <p:cNvSpPr/>
            <p:nvPr/>
          </p:nvSpPr>
          <p:spPr>
            <a:xfrm rot="5400000">
              <a:off x="7282622" y="2755491"/>
              <a:ext cx="380288" cy="223422"/>
            </a:xfrm>
            <a:prstGeom prst="rightArrow">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30" name="Rounded Rectangle 29"/>
            <p:cNvSpPr/>
            <p:nvPr/>
          </p:nvSpPr>
          <p:spPr>
            <a:xfrm>
              <a:off x="6099729" y="1500822"/>
              <a:ext cx="1667849" cy="104578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sp>
        <p:nvSpPr>
          <p:cNvPr id="33" name="Text Box 34"/>
          <p:cNvSpPr txBox="1"/>
          <p:nvPr/>
        </p:nvSpPr>
        <p:spPr>
          <a:xfrm>
            <a:off x="2557913" y="596545"/>
            <a:ext cx="2209845" cy="477870"/>
          </a:xfrm>
          <a:prstGeom prst="rect">
            <a:avLst/>
          </a:prstGeom>
          <a:noFill/>
          <a:ln w="6350">
            <a:solidFill>
              <a:schemeClr val="tx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400" b="1" dirty="0">
                <a:effectLst/>
                <a:latin typeface="Times New Roman"/>
                <a:ea typeface="Calibri"/>
              </a:rPr>
              <a:t>External </a:t>
            </a:r>
            <a:r>
              <a:rPr lang="en-US" sz="1400" b="1" dirty="0" smtClean="0">
                <a:effectLst/>
                <a:latin typeface="Times New Roman"/>
                <a:ea typeface="Calibri"/>
              </a:rPr>
              <a:t>Drivers</a:t>
            </a:r>
            <a:endParaRPr lang="en-US" sz="1100" dirty="0">
              <a:effectLst/>
              <a:latin typeface="Times New Roman"/>
              <a:ea typeface="Calibri"/>
            </a:endParaRPr>
          </a:p>
          <a:p>
            <a:pPr marL="0" marR="0" algn="ctr">
              <a:spcBef>
                <a:spcPts val="0"/>
              </a:spcBef>
              <a:spcAft>
                <a:spcPts val="0"/>
              </a:spcAft>
            </a:pPr>
            <a:r>
              <a:rPr lang="en-US" sz="1400" dirty="0">
                <a:effectLst/>
                <a:latin typeface="Times New Roman"/>
                <a:ea typeface="Calibri"/>
              </a:rPr>
              <a:t>Forest </a:t>
            </a:r>
            <a:r>
              <a:rPr lang="en-US" sz="1400" dirty="0" smtClean="0">
                <a:effectLst/>
                <a:latin typeface="Times New Roman"/>
                <a:ea typeface="Calibri"/>
              </a:rPr>
              <a:t>policies, markets</a:t>
            </a:r>
            <a:endParaRPr lang="en-US" sz="1200" dirty="0">
              <a:effectLst/>
              <a:latin typeface="Times New Roman"/>
              <a:ea typeface="Calibri"/>
            </a:endParaRPr>
          </a:p>
        </p:txBody>
      </p:sp>
      <p:sp>
        <p:nvSpPr>
          <p:cNvPr id="37" name="Text Box 38"/>
          <p:cNvSpPr txBox="1"/>
          <p:nvPr/>
        </p:nvSpPr>
        <p:spPr>
          <a:xfrm rot="16200000">
            <a:off x="6526942" y="-519516"/>
            <a:ext cx="535083" cy="2767205"/>
          </a:xfrm>
          <a:prstGeom prst="rect">
            <a:avLst/>
          </a:prstGeom>
          <a:noFill/>
          <a:ln w="6350">
            <a:solidFill>
              <a:schemeClr val="tx1"/>
            </a:solidFill>
          </a:ln>
          <a:effectLst/>
        </p:spPr>
        <p:txBody>
          <a:bodyPr rot="0" spcFirstLastPara="0" vert="vert"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400" b="1" dirty="0">
                <a:effectLst/>
                <a:latin typeface="Times New Roman"/>
                <a:ea typeface="Calibri"/>
              </a:rPr>
              <a:t>External </a:t>
            </a:r>
            <a:r>
              <a:rPr lang="en-US" sz="1400" b="1" dirty="0" smtClean="0">
                <a:effectLst/>
                <a:latin typeface="Times New Roman"/>
                <a:ea typeface="Calibri"/>
              </a:rPr>
              <a:t>Drivers</a:t>
            </a:r>
            <a:endParaRPr lang="en-US" sz="1100" dirty="0">
              <a:effectLst/>
              <a:latin typeface="Times New Roman"/>
              <a:ea typeface="Calibri"/>
            </a:endParaRPr>
          </a:p>
          <a:p>
            <a:pPr marL="0" marR="0" algn="ctr">
              <a:spcBef>
                <a:spcPts val="0"/>
              </a:spcBef>
              <a:spcAft>
                <a:spcPts val="0"/>
              </a:spcAft>
            </a:pPr>
            <a:r>
              <a:rPr lang="en-US" sz="1400" dirty="0">
                <a:effectLst/>
                <a:latin typeface="Times New Roman"/>
                <a:ea typeface="Calibri"/>
              </a:rPr>
              <a:t>Climate </a:t>
            </a:r>
            <a:r>
              <a:rPr lang="en-US" sz="1400" dirty="0" smtClean="0">
                <a:effectLst/>
                <a:latin typeface="Times New Roman"/>
                <a:ea typeface="Calibri"/>
              </a:rPr>
              <a:t>change</a:t>
            </a:r>
            <a:r>
              <a:rPr lang="en-US" sz="1400" dirty="0">
                <a:effectLst/>
                <a:latin typeface="Times New Roman"/>
                <a:ea typeface="Calibri"/>
              </a:rPr>
              <a:t>, population growth</a:t>
            </a:r>
            <a:endParaRPr lang="en-US" sz="1200" dirty="0">
              <a:effectLst/>
              <a:latin typeface="Times New Roman"/>
              <a:ea typeface="Calibri"/>
            </a:endParaRPr>
          </a:p>
        </p:txBody>
      </p:sp>
      <p:sp>
        <p:nvSpPr>
          <p:cNvPr id="42" name="Down Arrow 41"/>
          <p:cNvSpPr/>
          <p:nvPr/>
        </p:nvSpPr>
        <p:spPr>
          <a:xfrm>
            <a:off x="3204848" y="1190211"/>
            <a:ext cx="268107" cy="248466"/>
          </a:xfrm>
          <a:prstGeom prst="down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nvGrpSpPr>
          <p:cNvPr id="24" name="Group 23"/>
          <p:cNvGrpSpPr/>
          <p:nvPr/>
        </p:nvGrpSpPr>
        <p:grpSpPr>
          <a:xfrm>
            <a:off x="3037195" y="1733924"/>
            <a:ext cx="1542172" cy="3490486"/>
            <a:chOff x="2664806" y="1733924"/>
            <a:chExt cx="1542172" cy="3490486"/>
          </a:xfrm>
        </p:grpSpPr>
        <p:sp>
          <p:nvSpPr>
            <p:cNvPr id="7" name="Text Box 8"/>
            <p:cNvSpPr txBox="1"/>
            <p:nvPr/>
          </p:nvSpPr>
          <p:spPr>
            <a:xfrm>
              <a:off x="2664806" y="1733924"/>
              <a:ext cx="1314682" cy="3490486"/>
            </a:xfrm>
            <a:prstGeom prst="rect">
              <a:avLst/>
            </a:prstGeom>
            <a:noFill/>
            <a:ln w="190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800" b="1" dirty="0">
                  <a:effectLst/>
                  <a:latin typeface="Times New Roman"/>
                  <a:ea typeface="Calibri"/>
                </a:rPr>
                <a:t>Actors</a:t>
              </a:r>
              <a:endParaRPr lang="en-US" sz="1200" dirty="0">
                <a:effectLst/>
                <a:latin typeface="Times New Roman"/>
                <a:ea typeface="Calibri"/>
              </a:endParaRPr>
            </a:p>
          </p:txBody>
        </p:sp>
        <p:sp>
          <p:nvSpPr>
            <p:cNvPr id="9" name="Text Box 10"/>
            <p:cNvSpPr txBox="1"/>
            <p:nvPr/>
          </p:nvSpPr>
          <p:spPr>
            <a:xfrm>
              <a:off x="2694512" y="2109316"/>
              <a:ext cx="1237209" cy="789021"/>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50" dirty="0" smtClean="0">
                  <a:latin typeface="Times New Roman"/>
                  <a:ea typeface="Calibri"/>
                </a:rPr>
                <a:t>US Forest Service,</a:t>
              </a:r>
            </a:p>
            <a:p>
              <a:pPr marL="0" marR="0" algn="ctr">
                <a:spcBef>
                  <a:spcPts val="0"/>
                </a:spcBef>
                <a:spcAft>
                  <a:spcPts val="0"/>
                </a:spcAft>
              </a:pPr>
              <a:r>
                <a:rPr lang="en-US" sz="1050" dirty="0" smtClean="0">
                  <a:effectLst/>
                  <a:latin typeface="Times New Roman"/>
                  <a:ea typeface="Calibri"/>
                </a:rPr>
                <a:t>Bureau of Land Management,</a:t>
              </a:r>
            </a:p>
            <a:p>
              <a:pPr marL="0" marR="0" algn="ctr">
                <a:spcBef>
                  <a:spcPts val="0"/>
                </a:spcBef>
                <a:spcAft>
                  <a:spcPts val="0"/>
                </a:spcAft>
              </a:pPr>
              <a:r>
                <a:rPr lang="en-US" sz="1050" dirty="0" smtClean="0">
                  <a:latin typeface="Times New Roman"/>
                  <a:ea typeface="Calibri"/>
                </a:rPr>
                <a:t>State of Oregon </a:t>
              </a:r>
              <a:r>
                <a:rPr lang="en-US" sz="1050" dirty="0" smtClean="0">
                  <a:effectLst/>
                  <a:latin typeface="Times New Roman"/>
                  <a:ea typeface="Calibri"/>
                </a:rPr>
                <a:t> </a:t>
              </a:r>
              <a:endParaRPr lang="en-US" sz="1050" dirty="0">
                <a:effectLst/>
                <a:latin typeface="Times New Roman"/>
                <a:ea typeface="Calibri"/>
              </a:endParaRPr>
            </a:p>
          </p:txBody>
        </p:sp>
        <p:sp>
          <p:nvSpPr>
            <p:cNvPr id="10" name="Text Box 11"/>
            <p:cNvSpPr txBox="1"/>
            <p:nvPr/>
          </p:nvSpPr>
          <p:spPr>
            <a:xfrm>
              <a:off x="2825364" y="2946854"/>
              <a:ext cx="997951" cy="414213"/>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50" dirty="0" smtClean="0">
                  <a:effectLst/>
                  <a:latin typeface="Times New Roman"/>
                  <a:ea typeface="Calibri"/>
                </a:rPr>
                <a:t>Corporate forest </a:t>
              </a:r>
              <a:r>
                <a:rPr lang="en-US" sz="1100" dirty="0" smtClean="0">
                  <a:effectLst/>
                  <a:latin typeface="Times New Roman"/>
                  <a:ea typeface="Calibri"/>
                </a:rPr>
                <a:t>owners</a:t>
              </a:r>
              <a:endParaRPr lang="en-US" sz="1050" dirty="0">
                <a:effectLst/>
                <a:latin typeface="Times New Roman"/>
                <a:ea typeface="Calibri"/>
              </a:endParaRPr>
            </a:p>
          </p:txBody>
        </p:sp>
        <p:sp>
          <p:nvSpPr>
            <p:cNvPr id="11" name="Text Box 12"/>
            <p:cNvSpPr txBox="1"/>
            <p:nvPr/>
          </p:nvSpPr>
          <p:spPr>
            <a:xfrm>
              <a:off x="2842055" y="3441777"/>
              <a:ext cx="997951" cy="266443"/>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50" dirty="0">
                  <a:effectLst/>
                  <a:latin typeface="Times New Roman"/>
                  <a:ea typeface="Calibri"/>
                </a:rPr>
                <a:t>Tribes</a:t>
              </a:r>
            </a:p>
          </p:txBody>
        </p:sp>
        <p:sp>
          <p:nvSpPr>
            <p:cNvPr id="12" name="Text Box 13"/>
            <p:cNvSpPr txBox="1"/>
            <p:nvPr/>
          </p:nvSpPr>
          <p:spPr>
            <a:xfrm>
              <a:off x="2824776" y="3984890"/>
              <a:ext cx="1022850" cy="618782"/>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200" dirty="0">
                  <a:effectLst/>
                  <a:latin typeface="Times New Roman"/>
                  <a:ea typeface="Calibri"/>
                </a:rPr>
                <a:t>Non-industrial</a:t>
              </a:r>
              <a:r>
                <a:rPr lang="en-US" sz="1100" dirty="0">
                  <a:effectLst/>
                  <a:latin typeface="Times New Roman"/>
                  <a:ea typeface="Calibri"/>
                </a:rPr>
                <a:t> </a:t>
              </a:r>
              <a:r>
                <a:rPr lang="en-US" sz="1200" dirty="0">
                  <a:effectLst/>
                  <a:latin typeface="Times New Roman"/>
                  <a:ea typeface="Calibri"/>
                </a:rPr>
                <a:t>forest</a:t>
              </a:r>
              <a:r>
                <a:rPr lang="en-US" sz="1100" dirty="0">
                  <a:effectLst/>
                  <a:latin typeface="Times New Roman"/>
                  <a:ea typeface="Calibri"/>
                </a:rPr>
                <a:t> owners</a:t>
              </a:r>
            </a:p>
          </p:txBody>
        </p:sp>
        <p:sp>
          <p:nvSpPr>
            <p:cNvPr id="13" name="Text Box 14"/>
            <p:cNvSpPr txBox="1"/>
            <p:nvPr/>
          </p:nvSpPr>
          <p:spPr>
            <a:xfrm>
              <a:off x="2849675" y="4665696"/>
              <a:ext cx="997951" cy="441404"/>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dirty="0">
                  <a:effectLst/>
                  <a:latin typeface="Times New Roman"/>
                  <a:ea typeface="Calibri"/>
                </a:rPr>
                <a:t>Homeowners</a:t>
              </a:r>
              <a:endParaRPr lang="en-US" sz="1050" dirty="0">
                <a:effectLst/>
                <a:latin typeface="Times New Roman"/>
                <a:ea typeface="Calibri"/>
              </a:endParaRPr>
            </a:p>
          </p:txBody>
        </p:sp>
        <p:sp>
          <p:nvSpPr>
            <p:cNvPr id="74" name="Isosceles Triangle 73"/>
            <p:cNvSpPr/>
            <p:nvPr/>
          </p:nvSpPr>
          <p:spPr>
            <a:xfrm rot="5400000">
              <a:off x="3561685" y="2996956"/>
              <a:ext cx="1102837" cy="164963"/>
            </a:xfrm>
            <a:prstGeom prst="triangle">
              <a:avLst/>
            </a:prstGeom>
            <a:solidFill>
              <a:schemeClr val="accent1">
                <a:lumMod val="5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75" name="Isosceles Triangle 74"/>
            <p:cNvSpPr/>
            <p:nvPr/>
          </p:nvSpPr>
          <p:spPr>
            <a:xfrm rot="5400000">
              <a:off x="3533777" y="4487442"/>
              <a:ext cx="1170046" cy="176356"/>
            </a:xfrm>
            <a:prstGeom prst="triangle">
              <a:avLst/>
            </a:prstGeom>
            <a:solidFill>
              <a:schemeClr val="accent1">
                <a:lumMod val="5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grpSp>
      <p:grpSp>
        <p:nvGrpSpPr>
          <p:cNvPr id="23" name="Group 22"/>
          <p:cNvGrpSpPr/>
          <p:nvPr/>
        </p:nvGrpSpPr>
        <p:grpSpPr>
          <a:xfrm>
            <a:off x="4618216" y="1725361"/>
            <a:ext cx="1257525" cy="3483695"/>
            <a:chOff x="4245827" y="1725361"/>
            <a:chExt cx="1257525" cy="3483695"/>
          </a:xfrm>
        </p:grpSpPr>
        <p:sp>
          <p:nvSpPr>
            <p:cNvPr id="8" name="Text Box 9"/>
            <p:cNvSpPr txBox="1"/>
            <p:nvPr/>
          </p:nvSpPr>
          <p:spPr>
            <a:xfrm>
              <a:off x="4245827" y="1725361"/>
              <a:ext cx="983280" cy="3483695"/>
            </a:xfrm>
            <a:prstGeom prst="rect">
              <a:avLst/>
            </a:prstGeom>
            <a:noFill/>
            <a:ln w="19050">
              <a:solidFill>
                <a:schemeClr val="tx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600" b="1" dirty="0" smtClean="0">
                  <a:effectLst/>
                  <a:latin typeface="Times New Roman"/>
                  <a:ea typeface="Calibri"/>
                </a:rPr>
                <a:t>DecisionMaking</a:t>
              </a:r>
              <a:endParaRPr lang="en-US" sz="1100" dirty="0">
                <a:effectLst/>
                <a:latin typeface="Times New Roman"/>
                <a:ea typeface="Calibri"/>
              </a:endParaRPr>
            </a:p>
          </p:txBody>
        </p:sp>
        <p:sp>
          <p:nvSpPr>
            <p:cNvPr id="14" name="Text Box 15"/>
            <p:cNvSpPr txBox="1"/>
            <p:nvPr/>
          </p:nvSpPr>
          <p:spPr>
            <a:xfrm>
              <a:off x="4301794" y="2616790"/>
              <a:ext cx="871346" cy="1117091"/>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dirty="0">
                  <a:effectLst/>
                  <a:latin typeface="Times New Roman"/>
                  <a:ea typeface="Calibri"/>
                </a:rPr>
                <a:t>Volume</a:t>
              </a:r>
              <a:r>
                <a:rPr lang="en-US" sz="1100" dirty="0" smtClean="0">
                  <a:effectLst/>
                  <a:latin typeface="Times New Roman"/>
                  <a:ea typeface="Calibri"/>
                </a:rPr>
                <a:t>/</a:t>
              </a:r>
            </a:p>
            <a:p>
              <a:pPr marL="0" marR="0" algn="ctr">
                <a:spcBef>
                  <a:spcPts val="0"/>
                </a:spcBef>
                <a:spcAft>
                  <a:spcPts val="0"/>
                </a:spcAft>
              </a:pPr>
              <a:r>
                <a:rPr lang="en-US" sz="1100" dirty="0" smtClean="0">
                  <a:effectLst/>
                  <a:latin typeface="Times New Roman"/>
                  <a:ea typeface="Calibri"/>
                </a:rPr>
                <a:t>area targets</a:t>
              </a:r>
            </a:p>
            <a:p>
              <a:pPr marL="0" marR="0" algn="ctr">
                <a:spcBef>
                  <a:spcPts val="0"/>
                </a:spcBef>
                <a:spcAft>
                  <a:spcPts val="0"/>
                </a:spcAft>
              </a:pPr>
              <a:r>
                <a:rPr lang="en-US" sz="1100" dirty="0" smtClean="0">
                  <a:latin typeface="Times New Roman"/>
                  <a:ea typeface="Calibri"/>
                </a:rPr>
                <a:t>with constraints and preferences</a:t>
              </a:r>
              <a:endParaRPr lang="en-US" sz="1050" dirty="0">
                <a:effectLst/>
                <a:latin typeface="Times New Roman"/>
                <a:ea typeface="Calibri"/>
              </a:endParaRPr>
            </a:p>
          </p:txBody>
        </p:sp>
        <p:sp>
          <p:nvSpPr>
            <p:cNvPr id="15" name="Text Box 16"/>
            <p:cNvSpPr txBox="1"/>
            <p:nvPr/>
          </p:nvSpPr>
          <p:spPr>
            <a:xfrm>
              <a:off x="4285037" y="4294281"/>
              <a:ext cx="904860" cy="550057"/>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dirty="0" smtClean="0">
                  <a:latin typeface="Times New Roman"/>
                  <a:ea typeface="Calibri"/>
                </a:rPr>
                <a:t>Landowner preferences and values</a:t>
              </a:r>
              <a:endParaRPr lang="en-US" sz="900" dirty="0">
                <a:effectLst/>
                <a:latin typeface="Times New Roman"/>
                <a:ea typeface="Calibri"/>
              </a:endParaRPr>
            </a:p>
          </p:txBody>
        </p:sp>
        <p:sp>
          <p:nvSpPr>
            <p:cNvPr id="76" name="Isosceles Triangle 75"/>
            <p:cNvSpPr/>
            <p:nvPr/>
          </p:nvSpPr>
          <p:spPr>
            <a:xfrm rot="5400000">
              <a:off x="4832866" y="3572024"/>
              <a:ext cx="1170046" cy="170926"/>
            </a:xfrm>
            <a:prstGeom prst="triangle">
              <a:avLst/>
            </a:prstGeom>
            <a:solidFill>
              <a:schemeClr val="accent1">
                <a:lumMod val="5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grpSp>
      <p:grpSp>
        <p:nvGrpSpPr>
          <p:cNvPr id="32" name="Group 31"/>
          <p:cNvGrpSpPr/>
          <p:nvPr/>
        </p:nvGrpSpPr>
        <p:grpSpPr>
          <a:xfrm>
            <a:off x="1412888" y="5053090"/>
            <a:ext cx="4834822" cy="568456"/>
            <a:chOff x="1040499" y="5053090"/>
            <a:chExt cx="4834822" cy="568456"/>
          </a:xfrm>
        </p:grpSpPr>
        <p:sp>
          <p:nvSpPr>
            <p:cNvPr id="21" name="Right Arrow 20"/>
            <p:cNvSpPr/>
            <p:nvPr/>
          </p:nvSpPr>
          <p:spPr>
            <a:xfrm rot="16200000">
              <a:off x="3261503" y="5287671"/>
              <a:ext cx="313762" cy="255875"/>
            </a:xfrm>
            <a:prstGeom prst="rightArrow">
              <a:avLst/>
            </a:prstGeom>
            <a:solidFill>
              <a:schemeClr val="accent1">
                <a:lumMod val="5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92" name="Bent-Up Arrow 91"/>
            <p:cNvSpPr/>
            <p:nvPr/>
          </p:nvSpPr>
          <p:spPr>
            <a:xfrm rot="10800000" flipV="1">
              <a:off x="1040499" y="5053090"/>
              <a:ext cx="4834822" cy="568456"/>
            </a:xfrm>
            <a:prstGeom prst="bentUpArrow">
              <a:avLst/>
            </a:prstGeom>
            <a:solidFill>
              <a:schemeClr val="accent1">
                <a:lumMod val="5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grpSp>
      <p:grpSp>
        <p:nvGrpSpPr>
          <p:cNvPr id="6" name="Group 5"/>
          <p:cNvGrpSpPr/>
          <p:nvPr/>
        </p:nvGrpSpPr>
        <p:grpSpPr>
          <a:xfrm>
            <a:off x="772866" y="1779750"/>
            <a:ext cx="2209265" cy="3616297"/>
            <a:chOff x="400477" y="1779750"/>
            <a:chExt cx="2209265" cy="3616297"/>
          </a:xfrm>
        </p:grpSpPr>
        <p:sp>
          <p:nvSpPr>
            <p:cNvPr id="100" name="Left-Up Arrow 99"/>
            <p:cNvSpPr/>
            <p:nvPr/>
          </p:nvSpPr>
          <p:spPr>
            <a:xfrm rot="10800000">
              <a:off x="1863717" y="1779750"/>
              <a:ext cx="707022" cy="533400"/>
            </a:xfrm>
            <a:prstGeom prst="leftUpArrow">
              <a:avLst/>
            </a:prstGeom>
            <a:solidFill>
              <a:schemeClr val="accent1">
                <a:lumMod val="5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01" name="Left-Up Arrow 100"/>
            <p:cNvSpPr/>
            <p:nvPr/>
          </p:nvSpPr>
          <p:spPr>
            <a:xfrm rot="5400000">
              <a:off x="1903932" y="4729240"/>
              <a:ext cx="559828" cy="773785"/>
            </a:xfrm>
            <a:prstGeom prst="leftUpArrow">
              <a:avLst/>
            </a:prstGeom>
            <a:solidFill>
              <a:schemeClr val="accent1">
                <a:lumMod val="5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grpSp>
          <p:nvGrpSpPr>
            <p:cNvPr id="4" name="Group 3"/>
            <p:cNvGrpSpPr/>
            <p:nvPr/>
          </p:nvGrpSpPr>
          <p:grpSpPr>
            <a:xfrm>
              <a:off x="400477" y="2386248"/>
              <a:ext cx="2209265" cy="2408573"/>
              <a:chOff x="400477" y="2386248"/>
              <a:chExt cx="2209265" cy="2408573"/>
            </a:xfrm>
          </p:grpSpPr>
          <p:sp>
            <p:nvSpPr>
              <p:cNvPr id="41" name="Rounded Rectangle 40"/>
              <p:cNvSpPr/>
              <p:nvPr/>
            </p:nvSpPr>
            <p:spPr>
              <a:xfrm rot="10800000">
                <a:off x="400477" y="2386248"/>
                <a:ext cx="2209265" cy="2408573"/>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cxnSp>
            <p:nvCxnSpPr>
              <p:cNvPr id="91" name="Straight Connector 90"/>
              <p:cNvCxnSpPr>
                <a:stCxn id="44" idx="0"/>
                <a:endCxn id="2" idx="2"/>
              </p:cNvCxnSpPr>
              <p:nvPr/>
            </p:nvCxnSpPr>
            <p:spPr>
              <a:xfrm flipH="1" flipV="1">
                <a:off x="996365" y="3175336"/>
                <a:ext cx="1179050" cy="59411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27534" y="2898337"/>
                <a:ext cx="937662" cy="276999"/>
              </a:xfrm>
              <a:prstGeom prst="rect">
                <a:avLst/>
              </a:prstGeom>
              <a:noFill/>
              <a:ln>
                <a:solidFill>
                  <a:schemeClr val="tx1"/>
                </a:solidFill>
              </a:ln>
            </p:spPr>
            <p:txBody>
              <a:bodyPr wrap="square" rtlCol="0">
                <a:spAutoFit/>
              </a:bodyPr>
              <a:lstStyle/>
              <a:p>
                <a:pPr algn="ctr"/>
                <a:r>
                  <a:rPr lang="en-US" sz="1100" dirty="0" smtClean="0">
                    <a:latin typeface="Times New Roman" pitchFamily="18" charset="0"/>
                    <a:cs typeface="Times New Roman" pitchFamily="18" charset="0"/>
                  </a:rPr>
                  <a:t>Conservation</a:t>
                </a:r>
                <a:r>
                  <a:rPr lang="en-US" sz="1200" dirty="0" smtClean="0">
                    <a:latin typeface="Times New Roman" pitchFamily="18" charset="0"/>
                    <a:cs typeface="Times New Roman" pitchFamily="18" charset="0"/>
                  </a:rPr>
                  <a:t> </a:t>
                </a:r>
              </a:p>
            </p:txBody>
          </p:sp>
          <p:sp>
            <p:nvSpPr>
              <p:cNvPr id="3" name="TextBox 2"/>
              <p:cNvSpPr txBox="1"/>
              <p:nvPr/>
            </p:nvSpPr>
            <p:spPr>
              <a:xfrm>
                <a:off x="614695" y="4133062"/>
                <a:ext cx="851608" cy="430887"/>
              </a:xfrm>
              <a:prstGeom prst="rect">
                <a:avLst/>
              </a:prstGeom>
              <a:noFill/>
              <a:ln>
                <a:solidFill>
                  <a:schemeClr val="tx1"/>
                </a:solidFill>
              </a:ln>
            </p:spPr>
            <p:txBody>
              <a:bodyPr wrap="square" rtlCol="0">
                <a:spAutoFit/>
              </a:bodyPr>
              <a:lstStyle/>
              <a:p>
                <a:pPr algn="ctr"/>
                <a:r>
                  <a:rPr lang="en-US" sz="1100" dirty="0" smtClean="0">
                    <a:latin typeface="Times New Roman" pitchFamily="18" charset="0"/>
                    <a:cs typeface="Times New Roman" pitchFamily="18" charset="0"/>
                  </a:rPr>
                  <a:t>Fire Protection</a:t>
                </a:r>
              </a:p>
            </p:txBody>
          </p:sp>
          <p:sp>
            <p:nvSpPr>
              <p:cNvPr id="44" name="TextBox 43"/>
              <p:cNvSpPr txBox="1"/>
              <p:nvPr/>
            </p:nvSpPr>
            <p:spPr>
              <a:xfrm>
                <a:off x="1863718" y="3769446"/>
                <a:ext cx="623393" cy="430887"/>
              </a:xfrm>
              <a:prstGeom prst="rect">
                <a:avLst/>
              </a:prstGeom>
              <a:noFill/>
              <a:ln>
                <a:solidFill>
                  <a:schemeClr val="tx1"/>
                </a:solidFill>
              </a:ln>
            </p:spPr>
            <p:txBody>
              <a:bodyPr wrap="square" rtlCol="0">
                <a:spAutoFit/>
              </a:bodyPr>
              <a:lstStyle/>
              <a:p>
                <a:pPr algn="ctr"/>
                <a:r>
                  <a:rPr lang="en-US" sz="1100" dirty="0" smtClean="0">
                    <a:latin typeface="Times New Roman" pitchFamily="18" charset="0"/>
                    <a:cs typeface="Times New Roman" pitchFamily="18" charset="0"/>
                  </a:rPr>
                  <a:t>Home-</a:t>
                </a:r>
              </a:p>
              <a:p>
                <a:pPr algn="ctr"/>
                <a:r>
                  <a:rPr lang="en-US" sz="1100" dirty="0" smtClean="0">
                    <a:latin typeface="Times New Roman" pitchFamily="18" charset="0"/>
                    <a:cs typeface="Times New Roman" pitchFamily="18" charset="0"/>
                  </a:rPr>
                  <a:t>owner</a:t>
                </a:r>
              </a:p>
            </p:txBody>
          </p:sp>
          <p:sp>
            <p:nvSpPr>
              <p:cNvPr id="45" name="TextBox 44"/>
              <p:cNvSpPr txBox="1"/>
              <p:nvPr/>
            </p:nvSpPr>
            <p:spPr>
              <a:xfrm>
                <a:off x="1604307" y="2961042"/>
                <a:ext cx="849422" cy="430887"/>
              </a:xfrm>
              <a:prstGeom prst="rect">
                <a:avLst/>
              </a:prstGeom>
              <a:noFill/>
              <a:ln>
                <a:solidFill>
                  <a:schemeClr val="tx1"/>
                </a:solidFill>
              </a:ln>
            </p:spPr>
            <p:txBody>
              <a:bodyPr wrap="square" rtlCol="0">
                <a:spAutoFit/>
              </a:bodyPr>
              <a:lstStyle/>
              <a:p>
                <a:pPr algn="ctr"/>
                <a:r>
                  <a:rPr lang="en-US" sz="1100" dirty="0" smtClean="0">
                    <a:latin typeface="Times New Roman" pitchFamily="18" charset="0"/>
                    <a:cs typeface="Times New Roman" pitchFamily="18" charset="0"/>
                  </a:rPr>
                  <a:t>Forest Products</a:t>
                </a:r>
              </a:p>
            </p:txBody>
          </p:sp>
          <p:cxnSp>
            <p:nvCxnSpPr>
              <p:cNvPr id="48" name="Straight Connector 47"/>
              <p:cNvCxnSpPr>
                <a:stCxn id="45" idx="1"/>
                <a:endCxn id="2" idx="3"/>
              </p:cNvCxnSpPr>
              <p:nvPr/>
            </p:nvCxnSpPr>
            <p:spPr>
              <a:xfrm flipH="1" flipV="1">
                <a:off x="1465196" y="3036837"/>
                <a:ext cx="139112" cy="13964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2" idx="2"/>
                <a:endCxn id="3" idx="0"/>
              </p:cNvCxnSpPr>
              <p:nvPr/>
            </p:nvCxnSpPr>
            <p:spPr>
              <a:xfrm>
                <a:off x="996365" y="3175336"/>
                <a:ext cx="44134" cy="95772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stCxn id="44" idx="0"/>
                <a:endCxn id="45" idx="2"/>
              </p:cNvCxnSpPr>
              <p:nvPr/>
            </p:nvCxnSpPr>
            <p:spPr>
              <a:xfrm flipH="1" flipV="1">
                <a:off x="2029018" y="3391929"/>
                <a:ext cx="146397" cy="37751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stCxn id="44" idx="2"/>
                <a:endCxn id="3" idx="3"/>
              </p:cNvCxnSpPr>
              <p:nvPr/>
            </p:nvCxnSpPr>
            <p:spPr>
              <a:xfrm flipH="1">
                <a:off x="1466303" y="4200333"/>
                <a:ext cx="709112" cy="14817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553493" y="2492807"/>
                <a:ext cx="2020130" cy="369332"/>
              </a:xfrm>
              <a:prstGeom prst="rect">
                <a:avLst/>
              </a:prstGeom>
              <a:noFill/>
            </p:spPr>
            <p:txBody>
              <a:bodyPr wrap="none" rtlCol="0">
                <a:spAutoFit/>
              </a:bodyPr>
              <a:lstStyle/>
              <a:p>
                <a:r>
                  <a:rPr lang="en-US" b="1" dirty="0" smtClean="0">
                    <a:latin typeface="Times New Roman" pitchFamily="18" charset="0"/>
                    <a:cs typeface="Times New Roman" pitchFamily="18" charset="0"/>
                  </a:rPr>
                  <a:t>Social Networks </a:t>
                </a:r>
                <a:endParaRPr lang="en-US" b="1" dirty="0">
                  <a:latin typeface="Times New Roman" pitchFamily="18" charset="0"/>
                  <a:cs typeface="Times New Roman" pitchFamily="18" charset="0"/>
                </a:endParaRPr>
              </a:p>
            </p:txBody>
          </p:sp>
          <p:cxnSp>
            <p:nvCxnSpPr>
              <p:cNvPr id="55" name="Straight Connector 54"/>
              <p:cNvCxnSpPr>
                <a:stCxn id="2" idx="2"/>
                <a:endCxn id="22" idx="1"/>
              </p:cNvCxnSpPr>
              <p:nvPr/>
            </p:nvCxnSpPr>
            <p:spPr>
              <a:xfrm flipH="1">
                <a:off x="553492" y="3175336"/>
                <a:ext cx="442873" cy="53288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22" idx="3"/>
                <a:endCxn id="45" idx="2"/>
              </p:cNvCxnSpPr>
              <p:nvPr/>
            </p:nvCxnSpPr>
            <p:spPr>
              <a:xfrm flipV="1">
                <a:off x="1447799" y="3391929"/>
                <a:ext cx="581219" cy="31629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22" idx="1"/>
                <a:endCxn id="3" idx="0"/>
              </p:cNvCxnSpPr>
              <p:nvPr/>
            </p:nvCxnSpPr>
            <p:spPr>
              <a:xfrm>
                <a:off x="553492" y="3708221"/>
                <a:ext cx="487007" cy="42484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a:stCxn id="22" idx="3"/>
                <a:endCxn id="44" idx="1"/>
              </p:cNvCxnSpPr>
              <p:nvPr/>
            </p:nvCxnSpPr>
            <p:spPr>
              <a:xfrm>
                <a:off x="1447799" y="3708221"/>
                <a:ext cx="415919" cy="27666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stCxn id="3" idx="0"/>
                <a:endCxn id="45" idx="2"/>
              </p:cNvCxnSpPr>
              <p:nvPr/>
            </p:nvCxnSpPr>
            <p:spPr>
              <a:xfrm flipV="1">
                <a:off x="1040499" y="3391929"/>
                <a:ext cx="988519" cy="74113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53492" y="3585110"/>
                <a:ext cx="894307" cy="246221"/>
              </a:xfrm>
              <a:prstGeom prst="rect">
                <a:avLst/>
              </a:prstGeom>
              <a:solidFill>
                <a:schemeClr val="bg1"/>
              </a:solidFill>
              <a:ln>
                <a:solidFill>
                  <a:schemeClr val="tx1"/>
                </a:solidFill>
              </a:ln>
            </p:spPr>
            <p:txBody>
              <a:bodyPr wrap="square" rtlCol="0">
                <a:spAutoFit/>
              </a:bodyPr>
              <a:lstStyle/>
              <a:p>
                <a:r>
                  <a:rPr lang="en-US" sz="1000" dirty="0" smtClean="0"/>
                  <a:t>Government</a:t>
                </a:r>
                <a:endParaRPr lang="en-US" sz="1000" dirty="0"/>
              </a:p>
            </p:txBody>
          </p:sp>
        </p:grpSp>
      </p:grpSp>
      <p:sp>
        <p:nvSpPr>
          <p:cNvPr id="97" name="TextBox 96"/>
          <p:cNvSpPr txBox="1"/>
          <p:nvPr/>
        </p:nvSpPr>
        <p:spPr>
          <a:xfrm>
            <a:off x="5910921" y="2739085"/>
            <a:ext cx="883562" cy="1692771"/>
          </a:xfrm>
          <a:prstGeom prst="rect">
            <a:avLst/>
          </a:prstGeom>
          <a:noFill/>
          <a:ln w="19050">
            <a:solidFill>
              <a:schemeClr val="tx1"/>
            </a:solidFill>
          </a:ln>
        </p:spPr>
        <p:txBody>
          <a:bodyPr wrap="square" rtlCol="0">
            <a:spAutoFit/>
          </a:bodyPr>
          <a:lstStyle/>
          <a:p>
            <a:r>
              <a:rPr lang="en-US" sz="1600" b="1" dirty="0" smtClean="0">
                <a:latin typeface="Times New Roman" panose="02020603050405020304" pitchFamily="18" charset="0"/>
                <a:cs typeface="Times New Roman" panose="02020603050405020304" pitchFamily="18" charset="0"/>
              </a:rPr>
              <a:t>Actions</a:t>
            </a:r>
          </a:p>
          <a:p>
            <a:pPr algn="ctr"/>
            <a:r>
              <a:rPr lang="en-US" sz="1100" dirty="0" smtClean="0">
                <a:latin typeface="Times New Roman" panose="02020603050405020304" pitchFamily="18" charset="0"/>
                <a:cs typeface="Times New Roman" panose="02020603050405020304" pitchFamily="18" charset="0"/>
              </a:rPr>
              <a:t>Cut trees,</a:t>
            </a:r>
          </a:p>
          <a:p>
            <a:pPr algn="ctr"/>
            <a:r>
              <a:rPr lang="en-US" sz="1100" dirty="0" smtClean="0">
                <a:latin typeface="Times New Roman" panose="02020603050405020304" pitchFamily="18" charset="0"/>
                <a:cs typeface="Times New Roman" panose="02020603050405020304" pitchFamily="18" charset="0"/>
              </a:rPr>
              <a:t>Reduce surface fuels,</a:t>
            </a:r>
          </a:p>
          <a:p>
            <a:pPr algn="ctr"/>
            <a:r>
              <a:rPr lang="en-US" sz="1100" dirty="0" smtClean="0">
                <a:latin typeface="Times New Roman" panose="02020603050405020304" pitchFamily="18" charset="0"/>
                <a:cs typeface="Times New Roman" panose="02020603050405020304" pitchFamily="18" charset="0"/>
              </a:rPr>
              <a:t>Firewise homes, </a:t>
            </a:r>
          </a:p>
          <a:p>
            <a:pPr algn="ctr"/>
            <a:r>
              <a:rPr lang="en-US" sz="1100" dirty="0" smtClean="0">
                <a:latin typeface="Times New Roman" panose="02020603050405020304" pitchFamily="18" charset="0"/>
                <a:cs typeface="Times New Roman" panose="02020603050405020304" pitchFamily="18" charset="0"/>
              </a:rPr>
              <a:t>Develop land</a:t>
            </a:r>
            <a:endParaRPr lang="en-US" sz="1100" dirty="0">
              <a:latin typeface="Times New Roman" panose="02020603050405020304" pitchFamily="18" charset="0"/>
              <a:cs typeface="Times New Roman" panose="02020603050405020304" pitchFamily="18" charset="0"/>
            </a:endParaRPr>
          </a:p>
        </p:txBody>
      </p:sp>
      <p:sp>
        <p:nvSpPr>
          <p:cNvPr id="102" name="Down Arrow 101"/>
          <p:cNvSpPr/>
          <p:nvPr/>
        </p:nvSpPr>
        <p:spPr>
          <a:xfrm>
            <a:off x="7137844" y="1185148"/>
            <a:ext cx="256840" cy="251091"/>
          </a:xfrm>
          <a:prstGeom prst="down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nvGrpSpPr>
          <p:cNvPr id="25" name="Group 24"/>
          <p:cNvGrpSpPr/>
          <p:nvPr/>
        </p:nvGrpSpPr>
        <p:grpSpPr>
          <a:xfrm>
            <a:off x="6823821" y="3176486"/>
            <a:ext cx="1407250" cy="898921"/>
            <a:chOff x="6451432" y="3176486"/>
            <a:chExt cx="1407250" cy="898921"/>
          </a:xfrm>
        </p:grpSpPr>
        <p:sp>
          <p:nvSpPr>
            <p:cNvPr id="103" name="TextBox 102"/>
            <p:cNvSpPr txBox="1"/>
            <p:nvPr/>
          </p:nvSpPr>
          <p:spPr>
            <a:xfrm>
              <a:off x="6766628" y="3369246"/>
              <a:ext cx="1092054" cy="553998"/>
            </a:xfrm>
            <a:prstGeom prst="rect">
              <a:avLst/>
            </a:prstGeom>
            <a:noFill/>
          </p:spPr>
          <p:txBody>
            <a:bodyPr wrap="square" rtlCol="0">
              <a:spAutoFit/>
            </a:bodyPr>
            <a:lstStyle/>
            <a:p>
              <a:pPr algn="ctr"/>
              <a:r>
                <a:rPr lang="en-US" sz="1500" b="1" dirty="0" smtClean="0">
                  <a:latin typeface="Times New Roman" pitchFamily="18" charset="0"/>
                  <a:cs typeface="Times New Roman" pitchFamily="18" charset="0"/>
                </a:rPr>
                <a:t>Landscape</a:t>
              </a:r>
            </a:p>
            <a:p>
              <a:pPr algn="ctr"/>
              <a:r>
                <a:rPr lang="en-US" sz="1500" b="1" dirty="0" smtClean="0">
                  <a:latin typeface="Times New Roman" pitchFamily="18" charset="0"/>
                  <a:cs typeface="Times New Roman" pitchFamily="18" charset="0"/>
                </a:rPr>
                <a:t>Condition</a:t>
              </a:r>
              <a:endParaRPr lang="en-US" sz="1500" b="1" dirty="0">
                <a:latin typeface="Times New Roman" pitchFamily="18" charset="0"/>
                <a:cs typeface="Times New Roman" pitchFamily="18" charset="0"/>
              </a:endParaRPr>
            </a:p>
          </p:txBody>
        </p:sp>
        <p:sp>
          <p:nvSpPr>
            <p:cNvPr id="16" name="Octagon 15"/>
            <p:cNvSpPr/>
            <p:nvPr/>
          </p:nvSpPr>
          <p:spPr>
            <a:xfrm>
              <a:off x="6781800" y="3176486"/>
              <a:ext cx="1061711" cy="898921"/>
            </a:xfrm>
            <a:prstGeom prst="oct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Left-Right Arrow 97"/>
            <p:cNvSpPr/>
            <p:nvPr/>
          </p:nvSpPr>
          <p:spPr>
            <a:xfrm>
              <a:off x="6451432" y="3540066"/>
              <a:ext cx="304873" cy="171760"/>
            </a:xfrm>
            <a:prstGeom prst="leftRightArrow">
              <a:avLst/>
            </a:prstGeom>
            <a:solidFill>
              <a:schemeClr val="accent1">
                <a:lumMod val="5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grpSp>
      <p:sp>
        <p:nvSpPr>
          <p:cNvPr id="38" name="Freeform 37"/>
          <p:cNvSpPr/>
          <p:nvPr/>
        </p:nvSpPr>
        <p:spPr>
          <a:xfrm>
            <a:off x="2596947" y="2592432"/>
            <a:ext cx="4422500" cy="2804525"/>
          </a:xfrm>
          <a:custGeom>
            <a:avLst/>
            <a:gdLst>
              <a:gd name="connsiteX0" fmla="*/ 498094 w 4422500"/>
              <a:gd name="connsiteY0" fmla="*/ 1260377 h 2804525"/>
              <a:gd name="connsiteX1" fmla="*/ 1207011 w 4422500"/>
              <a:gd name="connsiteY1" fmla="*/ 1250103 h 2804525"/>
              <a:gd name="connsiteX2" fmla="*/ 1936476 w 4422500"/>
              <a:gd name="connsiteY2" fmla="*/ 1404215 h 2804525"/>
              <a:gd name="connsiteX3" fmla="*/ 2450184 w 4422500"/>
              <a:gd name="connsiteY3" fmla="*/ 1465860 h 2804525"/>
              <a:gd name="connsiteX4" fmla="*/ 2881698 w 4422500"/>
              <a:gd name="connsiteY4" fmla="*/ 1424764 h 2804525"/>
              <a:gd name="connsiteX5" fmla="*/ 3025536 w 4422500"/>
              <a:gd name="connsiteY5" fmla="*/ 1065168 h 2804525"/>
              <a:gd name="connsiteX6" fmla="*/ 3231020 w 4422500"/>
              <a:gd name="connsiteY6" fmla="*/ 304880 h 2804525"/>
              <a:gd name="connsiteX7" fmla="*/ 3354309 w 4422500"/>
              <a:gd name="connsiteY7" fmla="*/ 68575 h 2804525"/>
              <a:gd name="connsiteX8" fmla="*/ 3981033 w 4422500"/>
              <a:gd name="connsiteY8" fmla="*/ 6930 h 2804525"/>
              <a:gd name="connsiteX9" fmla="*/ 4350903 w 4422500"/>
              <a:gd name="connsiteY9" fmla="*/ 202139 h 2804525"/>
              <a:gd name="connsiteX10" fmla="*/ 4371451 w 4422500"/>
              <a:gd name="connsiteY10" fmla="*/ 859685 h 2804525"/>
              <a:gd name="connsiteX11" fmla="*/ 4391999 w 4422500"/>
              <a:gd name="connsiteY11" fmla="*/ 1558328 h 2804525"/>
              <a:gd name="connsiteX12" fmla="*/ 4340629 w 4422500"/>
              <a:gd name="connsiteY12" fmla="*/ 1938471 h 2804525"/>
              <a:gd name="connsiteX13" fmla="*/ 3487873 w 4422500"/>
              <a:gd name="connsiteY13" fmla="*/ 2226148 h 2804525"/>
              <a:gd name="connsiteX14" fmla="*/ 3087181 w 4422500"/>
              <a:gd name="connsiteY14" fmla="*/ 2688485 h 2804525"/>
              <a:gd name="connsiteX15" fmla="*/ 2265249 w 4422500"/>
              <a:gd name="connsiteY15" fmla="*/ 2801501 h 2804525"/>
              <a:gd name="connsiteX16" fmla="*/ 734399 w 4422500"/>
              <a:gd name="connsiteY16" fmla="*/ 2760404 h 2804525"/>
              <a:gd name="connsiteX17" fmla="*/ 169321 w 4422500"/>
              <a:gd name="connsiteY17" fmla="*/ 2637114 h 2804525"/>
              <a:gd name="connsiteX18" fmla="*/ 15208 w 4422500"/>
              <a:gd name="connsiteY18" fmla="*/ 1969294 h 2804525"/>
              <a:gd name="connsiteX19" fmla="*/ 498094 w 4422500"/>
              <a:gd name="connsiteY19" fmla="*/ 1260377 h 280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22500" h="2804525">
                <a:moveTo>
                  <a:pt x="498094" y="1260377"/>
                </a:moveTo>
                <a:cubicBezTo>
                  <a:pt x="696728" y="1140512"/>
                  <a:pt x="967281" y="1226130"/>
                  <a:pt x="1207011" y="1250103"/>
                </a:cubicBezTo>
                <a:cubicBezTo>
                  <a:pt x="1446741" y="1274076"/>
                  <a:pt x="1729280" y="1368255"/>
                  <a:pt x="1936476" y="1404215"/>
                </a:cubicBezTo>
                <a:cubicBezTo>
                  <a:pt x="2143672" y="1440175"/>
                  <a:pt x="2292647" y="1462435"/>
                  <a:pt x="2450184" y="1465860"/>
                </a:cubicBezTo>
                <a:cubicBezTo>
                  <a:pt x="2607721" y="1469285"/>
                  <a:pt x="2785806" y="1491546"/>
                  <a:pt x="2881698" y="1424764"/>
                </a:cubicBezTo>
                <a:cubicBezTo>
                  <a:pt x="2977590" y="1357982"/>
                  <a:pt x="2967316" y="1251815"/>
                  <a:pt x="3025536" y="1065168"/>
                </a:cubicBezTo>
                <a:cubicBezTo>
                  <a:pt x="3083756" y="878521"/>
                  <a:pt x="3176225" y="470979"/>
                  <a:pt x="3231020" y="304880"/>
                </a:cubicBezTo>
                <a:cubicBezTo>
                  <a:pt x="3285816" y="138781"/>
                  <a:pt x="3229307" y="118233"/>
                  <a:pt x="3354309" y="68575"/>
                </a:cubicBezTo>
                <a:cubicBezTo>
                  <a:pt x="3479311" y="18917"/>
                  <a:pt x="3814934" y="-15331"/>
                  <a:pt x="3981033" y="6930"/>
                </a:cubicBezTo>
                <a:cubicBezTo>
                  <a:pt x="4147132" y="29191"/>
                  <a:pt x="4285833" y="60013"/>
                  <a:pt x="4350903" y="202139"/>
                </a:cubicBezTo>
                <a:cubicBezTo>
                  <a:pt x="4415973" y="344265"/>
                  <a:pt x="4364602" y="633654"/>
                  <a:pt x="4371451" y="859685"/>
                </a:cubicBezTo>
                <a:cubicBezTo>
                  <a:pt x="4378300" y="1085716"/>
                  <a:pt x="4397136" y="1378530"/>
                  <a:pt x="4391999" y="1558328"/>
                </a:cubicBezTo>
                <a:cubicBezTo>
                  <a:pt x="4386862" y="1738126"/>
                  <a:pt x="4491317" y="1827168"/>
                  <a:pt x="4340629" y="1938471"/>
                </a:cubicBezTo>
                <a:cubicBezTo>
                  <a:pt x="4189941" y="2049774"/>
                  <a:pt x="3696781" y="2101146"/>
                  <a:pt x="3487873" y="2226148"/>
                </a:cubicBezTo>
                <a:cubicBezTo>
                  <a:pt x="3278965" y="2351150"/>
                  <a:pt x="3290952" y="2592593"/>
                  <a:pt x="3087181" y="2688485"/>
                </a:cubicBezTo>
                <a:cubicBezTo>
                  <a:pt x="2883410" y="2784377"/>
                  <a:pt x="2657379" y="2789515"/>
                  <a:pt x="2265249" y="2801501"/>
                </a:cubicBezTo>
                <a:cubicBezTo>
                  <a:pt x="1873119" y="2813487"/>
                  <a:pt x="1083720" y="2787802"/>
                  <a:pt x="734399" y="2760404"/>
                </a:cubicBezTo>
                <a:cubicBezTo>
                  <a:pt x="385078" y="2733006"/>
                  <a:pt x="289186" y="2768966"/>
                  <a:pt x="169321" y="2637114"/>
                </a:cubicBezTo>
                <a:cubicBezTo>
                  <a:pt x="49456" y="2505262"/>
                  <a:pt x="-36163" y="2200463"/>
                  <a:pt x="15208" y="1969294"/>
                </a:cubicBezTo>
                <a:cubicBezTo>
                  <a:pt x="66579" y="1738126"/>
                  <a:pt x="299460" y="1380242"/>
                  <a:pt x="498094" y="1260377"/>
                </a:cubicBezTo>
                <a:close/>
              </a:path>
            </a:pathLst>
          </a:cu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78830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1"/>
          <p:cNvSpPr>
            <a:spLocks noGrp="1"/>
          </p:cNvSpPr>
          <p:nvPr>
            <p:ph type="ctrTitle"/>
          </p:nvPr>
        </p:nvSpPr>
        <p:spPr>
          <a:xfrm>
            <a:off x="533400" y="228600"/>
            <a:ext cx="8077200" cy="838200"/>
          </a:xfrm>
        </p:spPr>
        <p:txBody>
          <a:bodyPr>
            <a:noAutofit/>
          </a:bodyPr>
          <a:lstStyle/>
          <a:p>
            <a:r>
              <a:rPr lang="en-US" sz="3200" b="1" dirty="0" smtClean="0">
                <a:latin typeface="Cambria" panose="02040503050406030204" pitchFamily="18" charset="0"/>
                <a:cs typeface="Arial" pitchFamily="34" charset="0"/>
              </a:rPr>
              <a:t>Conclusions</a:t>
            </a:r>
            <a:endParaRPr lang="en-US" sz="3200" b="1" dirty="0">
              <a:latin typeface="Cambria" panose="02040503050406030204" pitchFamily="18" charset="0"/>
              <a:cs typeface="Arial" pitchFamily="34" charset="0"/>
            </a:endParaRPr>
          </a:p>
        </p:txBody>
      </p:sp>
      <p:sp>
        <p:nvSpPr>
          <p:cNvPr id="2" name="TextBox 1"/>
          <p:cNvSpPr txBox="1"/>
          <p:nvPr/>
        </p:nvSpPr>
        <p:spPr>
          <a:xfrm>
            <a:off x="381000" y="1371600"/>
            <a:ext cx="8458200" cy="4616648"/>
          </a:xfrm>
          <a:prstGeom prst="rect">
            <a:avLst/>
          </a:prstGeom>
          <a:solidFill>
            <a:schemeClr val="bg1"/>
          </a:solidFill>
        </p:spPr>
        <p:txBody>
          <a:bodyPr wrap="square" rtlCol="0">
            <a:spAutoFit/>
          </a:bodyPr>
          <a:lstStyle/>
          <a:p>
            <a:endParaRPr lang="en-US" sz="800" dirty="0" smtClean="0">
              <a:latin typeface="Arial" pitchFamily="34" charset="0"/>
              <a:cs typeface="Arial" pitchFamily="34" charset="0"/>
            </a:endParaRPr>
          </a:p>
          <a:p>
            <a:pPr marL="341313" indent="-341313"/>
            <a:r>
              <a:rPr lang="en-US" sz="2800" dirty="0" smtClean="0">
                <a:latin typeface="Cambria" panose="02040503050406030204" pitchFamily="18" charset="0"/>
                <a:cs typeface="Arial" pitchFamily="34" charset="0"/>
              </a:rPr>
              <a:t>•  Perceived wildfire risk and mitigation effort are sensitive to fuel conditions on the ground:</a:t>
            </a:r>
          </a:p>
          <a:p>
            <a:endParaRPr lang="en-US" sz="1400" dirty="0">
              <a:latin typeface="Cambria" panose="02040503050406030204" pitchFamily="18" charset="0"/>
              <a:cs typeface="Arial" pitchFamily="34" charset="0"/>
            </a:endParaRPr>
          </a:p>
          <a:p>
            <a:r>
              <a:rPr lang="en-US" sz="2800" dirty="0" smtClean="0">
                <a:latin typeface="Cambria" panose="02040503050406030204" pitchFamily="18" charset="0"/>
                <a:cs typeface="Arial" pitchFamily="34" charset="0"/>
              </a:rPr>
              <a:t>	Trees per hectare</a:t>
            </a:r>
          </a:p>
          <a:p>
            <a:endParaRPr lang="en-US" sz="800" dirty="0" smtClean="0">
              <a:latin typeface="Cambria" panose="02040503050406030204" pitchFamily="18" charset="0"/>
              <a:cs typeface="Arial" pitchFamily="34" charset="0"/>
            </a:endParaRPr>
          </a:p>
          <a:p>
            <a:r>
              <a:rPr lang="en-US" sz="2800" dirty="0" smtClean="0">
                <a:latin typeface="Cambria" panose="02040503050406030204" pitchFamily="18" charset="0"/>
                <a:cs typeface="Arial" pitchFamily="34" charset="0"/>
              </a:rPr>
              <a:t>	Probability of wildfire</a:t>
            </a:r>
          </a:p>
          <a:p>
            <a:endParaRPr lang="en-US" sz="800" dirty="0">
              <a:latin typeface="Cambria" panose="02040503050406030204" pitchFamily="18" charset="0"/>
              <a:cs typeface="Arial" pitchFamily="34" charset="0"/>
            </a:endParaRPr>
          </a:p>
          <a:p>
            <a:r>
              <a:rPr lang="en-US" sz="2800" dirty="0" smtClean="0">
                <a:latin typeface="Cambria" panose="02040503050406030204" pitchFamily="18" charset="0"/>
                <a:cs typeface="Arial" pitchFamily="34" charset="0"/>
              </a:rPr>
              <a:t>	Chance of damage to property or home</a:t>
            </a:r>
          </a:p>
          <a:p>
            <a:endParaRPr lang="en-US" sz="2400" dirty="0" smtClean="0">
              <a:latin typeface="Cambria" panose="02040503050406030204" pitchFamily="18" charset="0"/>
              <a:cs typeface="Arial" pitchFamily="34" charset="0"/>
            </a:endParaRPr>
          </a:p>
          <a:p>
            <a:pPr>
              <a:tabLst>
                <a:tab pos="346075" algn="l"/>
              </a:tabLst>
            </a:pPr>
            <a:r>
              <a:rPr lang="en-US" sz="2800" dirty="0" smtClean="0">
                <a:latin typeface="Cambria" panose="02040503050406030204" pitchFamily="18" charset="0"/>
                <a:cs typeface="Arial" pitchFamily="34" charset="0"/>
              </a:rPr>
              <a:t>•  Property owners with past wildfire experiences 	perceive greater risk and are more likely to take 	mitigation actions</a:t>
            </a:r>
          </a:p>
          <a:p>
            <a:pPr>
              <a:tabLst>
                <a:tab pos="346075" algn="l"/>
              </a:tabLst>
            </a:pPr>
            <a:endParaRPr lang="en-US" sz="800" dirty="0">
              <a:latin typeface="Arial" pitchFamily="34" charset="0"/>
              <a:cs typeface="Arial" pitchFamily="34" charset="0"/>
            </a:endParaRPr>
          </a:p>
        </p:txBody>
      </p:sp>
    </p:spTree>
    <p:extLst>
      <p:ext uri="{BB962C8B-B14F-4D97-AF65-F5344CB8AC3E}">
        <p14:creationId xmlns:p14="http://schemas.microsoft.com/office/powerpoint/2010/main" val="15456313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1"/>
          <p:cNvSpPr>
            <a:spLocks noGrp="1"/>
          </p:cNvSpPr>
          <p:nvPr>
            <p:ph type="ctrTitle"/>
          </p:nvPr>
        </p:nvSpPr>
        <p:spPr>
          <a:xfrm>
            <a:off x="533400" y="228600"/>
            <a:ext cx="8077200" cy="838200"/>
          </a:xfrm>
        </p:spPr>
        <p:txBody>
          <a:bodyPr>
            <a:noAutofit/>
          </a:bodyPr>
          <a:lstStyle/>
          <a:p>
            <a:r>
              <a:rPr lang="en-US" sz="3200" b="1" dirty="0" smtClean="0">
                <a:latin typeface="Cambria" panose="02040503050406030204" pitchFamily="18" charset="0"/>
                <a:cs typeface="Arial" pitchFamily="34" charset="0"/>
              </a:rPr>
              <a:t>Conclusions</a:t>
            </a:r>
            <a:endParaRPr lang="en-US" sz="3200" b="1" dirty="0">
              <a:latin typeface="Cambria" panose="02040503050406030204" pitchFamily="18" charset="0"/>
              <a:cs typeface="Arial" pitchFamily="34" charset="0"/>
            </a:endParaRPr>
          </a:p>
        </p:txBody>
      </p:sp>
      <p:sp>
        <p:nvSpPr>
          <p:cNvPr id="2" name="TextBox 1"/>
          <p:cNvSpPr txBox="1"/>
          <p:nvPr/>
        </p:nvSpPr>
        <p:spPr>
          <a:xfrm>
            <a:off x="533400" y="1344573"/>
            <a:ext cx="8077200" cy="4370427"/>
          </a:xfrm>
          <a:prstGeom prst="rect">
            <a:avLst/>
          </a:prstGeom>
          <a:solidFill>
            <a:schemeClr val="bg1"/>
          </a:solidFill>
        </p:spPr>
        <p:txBody>
          <a:bodyPr wrap="square" rtlCol="0">
            <a:spAutoFit/>
          </a:bodyPr>
          <a:lstStyle/>
          <a:p>
            <a:endParaRPr lang="en-US" sz="800" dirty="0" smtClean="0">
              <a:latin typeface="Arial" pitchFamily="34" charset="0"/>
              <a:cs typeface="Arial" pitchFamily="34" charset="0"/>
            </a:endParaRPr>
          </a:p>
          <a:p>
            <a:pPr>
              <a:tabLst>
                <a:tab pos="284163" algn="l"/>
              </a:tabLst>
            </a:pPr>
            <a:r>
              <a:rPr lang="en-US" sz="2800" dirty="0" smtClean="0">
                <a:latin typeface="Arial" pitchFamily="34" charset="0"/>
                <a:cs typeface="Arial" pitchFamily="34" charset="0"/>
              </a:rPr>
              <a:t>•  </a:t>
            </a:r>
            <a:r>
              <a:rPr lang="en-US" sz="2800" dirty="0" smtClean="0">
                <a:latin typeface="Cambria" panose="02040503050406030204" pitchFamily="18" charset="0"/>
                <a:cs typeface="Arial" pitchFamily="34" charset="0"/>
              </a:rPr>
              <a:t>Information from local government agencies 	appears to have little influence on wildfire risk 	perception by homeowners</a:t>
            </a:r>
          </a:p>
          <a:p>
            <a:pPr>
              <a:tabLst>
                <a:tab pos="284163" algn="l"/>
              </a:tabLst>
            </a:pPr>
            <a:endParaRPr lang="en-US" sz="1400" dirty="0">
              <a:latin typeface="Cambria" panose="02040503050406030204" pitchFamily="18" charset="0"/>
              <a:cs typeface="Arial" pitchFamily="34" charset="0"/>
            </a:endParaRPr>
          </a:p>
          <a:p>
            <a:pPr>
              <a:tabLst>
                <a:tab pos="284163" algn="l"/>
              </a:tabLst>
            </a:pPr>
            <a:r>
              <a:rPr lang="en-US" sz="2800" dirty="0" smtClean="0">
                <a:latin typeface="Cambria" panose="02040503050406030204" pitchFamily="18" charset="0"/>
                <a:cs typeface="Arial" pitchFamily="34" charset="0"/>
              </a:rPr>
              <a:t>		But information from fire awareness groups 		does appear to have an effect</a:t>
            </a:r>
          </a:p>
          <a:p>
            <a:endParaRPr lang="en-US" sz="2400" dirty="0" smtClean="0">
              <a:latin typeface="Cambria" panose="02040503050406030204" pitchFamily="18" charset="0"/>
              <a:cs typeface="Arial" pitchFamily="34" charset="0"/>
            </a:endParaRPr>
          </a:p>
          <a:p>
            <a:pPr>
              <a:tabLst>
                <a:tab pos="284163" algn="l"/>
              </a:tabLst>
            </a:pPr>
            <a:r>
              <a:rPr lang="en-US" sz="2800" dirty="0">
                <a:latin typeface="Cambria" panose="02040503050406030204" pitchFamily="18" charset="0"/>
                <a:cs typeface="Arial" pitchFamily="34" charset="0"/>
              </a:rPr>
              <a:t>•  </a:t>
            </a:r>
            <a:r>
              <a:rPr lang="en-US" sz="2800" dirty="0" smtClean="0">
                <a:latin typeface="Cambria" panose="02040503050406030204" pitchFamily="18" charset="0"/>
                <a:cs typeface="Arial" pitchFamily="34" charset="0"/>
              </a:rPr>
              <a:t>Information from both local government and fire </a:t>
            </a:r>
            <a:r>
              <a:rPr lang="en-US" sz="2800" dirty="0">
                <a:latin typeface="Cambria" panose="02040503050406030204" pitchFamily="18" charset="0"/>
                <a:cs typeface="Arial" pitchFamily="34" charset="0"/>
              </a:rPr>
              <a:t>	</a:t>
            </a:r>
            <a:r>
              <a:rPr lang="en-US" sz="2800" dirty="0" smtClean="0">
                <a:latin typeface="Cambria" panose="02040503050406030204" pitchFamily="18" charset="0"/>
                <a:cs typeface="Arial" pitchFamily="34" charset="0"/>
              </a:rPr>
              <a:t>awareness groups appears to have a positive 	influence on homeowners’ risk mitigation efforts</a:t>
            </a:r>
          </a:p>
          <a:p>
            <a:endParaRPr lang="en-US" sz="800" dirty="0">
              <a:latin typeface="Arial" pitchFamily="34" charset="0"/>
              <a:cs typeface="Arial" pitchFamily="34" charset="0"/>
            </a:endParaRPr>
          </a:p>
        </p:txBody>
      </p:sp>
    </p:spTree>
    <p:extLst>
      <p:ext uri="{BB962C8B-B14F-4D97-AF65-F5344CB8AC3E}">
        <p14:creationId xmlns:p14="http://schemas.microsoft.com/office/powerpoint/2010/main" val="10696353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a:grpSpLocks noChangeAspect="1"/>
          </p:cNvGrpSpPr>
          <p:nvPr/>
        </p:nvGrpSpPr>
        <p:grpSpPr>
          <a:xfrm>
            <a:off x="756859" y="1371600"/>
            <a:ext cx="7625141" cy="4591059"/>
            <a:chOff x="1524000" y="1143000"/>
            <a:chExt cx="5334000" cy="3211575"/>
          </a:xfrm>
          <a:solidFill>
            <a:schemeClr val="bg1"/>
          </a:solidFill>
        </p:grpSpPr>
        <p:sp>
          <p:nvSpPr>
            <p:cNvPr id="5" name="TextBox 4"/>
            <p:cNvSpPr txBox="1"/>
            <p:nvPr/>
          </p:nvSpPr>
          <p:spPr>
            <a:xfrm>
              <a:off x="5638800" y="3011269"/>
              <a:ext cx="1219200" cy="581306"/>
            </a:xfrm>
            <a:prstGeom prst="rect">
              <a:avLst/>
            </a:prstGeom>
            <a:grpFill/>
            <a:ln w="25400">
              <a:solidFill>
                <a:schemeClr val="tx1"/>
              </a:solidFill>
            </a:ln>
          </p:spPr>
          <p:txBody>
            <a:bodyPr wrap="square" rtlCol="0">
              <a:spAutoFit/>
            </a:bodyPr>
            <a:lstStyle/>
            <a:p>
              <a:pPr algn="ctr"/>
              <a:r>
                <a:rPr lang="en-US" sz="2400" dirty="0" smtClean="0">
                  <a:latin typeface="Cambria" panose="02040503050406030204" pitchFamily="18" charset="0"/>
                  <a:cs typeface="Arial" pitchFamily="34" charset="0"/>
                </a:rPr>
                <a:t>Protective action</a:t>
              </a:r>
              <a:endParaRPr lang="en-US" sz="2400" dirty="0">
                <a:latin typeface="Cambria" panose="02040503050406030204" pitchFamily="18" charset="0"/>
                <a:cs typeface="Arial" pitchFamily="34" charset="0"/>
              </a:endParaRPr>
            </a:p>
          </p:txBody>
        </p:sp>
        <p:sp>
          <p:nvSpPr>
            <p:cNvPr id="6" name="TextBox 5"/>
            <p:cNvSpPr txBox="1"/>
            <p:nvPr/>
          </p:nvSpPr>
          <p:spPr>
            <a:xfrm>
              <a:off x="3581400" y="3773269"/>
              <a:ext cx="1447800" cy="581306"/>
            </a:xfrm>
            <a:prstGeom prst="rect">
              <a:avLst/>
            </a:prstGeom>
            <a:grpFill/>
            <a:ln w="25400">
              <a:solidFill>
                <a:schemeClr val="tx1"/>
              </a:solidFill>
            </a:ln>
          </p:spPr>
          <p:txBody>
            <a:bodyPr wrap="square" rtlCol="0">
              <a:spAutoFit/>
            </a:bodyPr>
            <a:lstStyle/>
            <a:p>
              <a:pPr algn="ctr"/>
              <a:r>
                <a:rPr lang="en-US" sz="2400" dirty="0" smtClean="0">
                  <a:latin typeface="Cambria" panose="02040503050406030204" pitchFamily="18" charset="0"/>
                  <a:cs typeface="Arial" pitchFamily="34" charset="0"/>
                </a:rPr>
                <a:t>Perceived responsibility</a:t>
              </a:r>
              <a:endParaRPr lang="en-US" sz="2400" dirty="0">
                <a:latin typeface="Cambria" panose="02040503050406030204" pitchFamily="18" charset="0"/>
                <a:cs typeface="Arial" pitchFamily="34" charset="0"/>
              </a:endParaRPr>
            </a:p>
          </p:txBody>
        </p:sp>
        <p:sp>
          <p:nvSpPr>
            <p:cNvPr id="7" name="TextBox 6"/>
            <p:cNvSpPr txBox="1"/>
            <p:nvPr/>
          </p:nvSpPr>
          <p:spPr>
            <a:xfrm>
              <a:off x="3581400" y="2249269"/>
              <a:ext cx="1447800" cy="581306"/>
            </a:xfrm>
            <a:prstGeom prst="rect">
              <a:avLst/>
            </a:prstGeom>
            <a:grpFill/>
            <a:ln w="25400">
              <a:solidFill>
                <a:schemeClr val="tx1"/>
              </a:solidFill>
            </a:ln>
          </p:spPr>
          <p:txBody>
            <a:bodyPr wrap="square" rtlCol="0">
              <a:spAutoFit/>
            </a:bodyPr>
            <a:lstStyle/>
            <a:p>
              <a:pPr algn="ctr"/>
              <a:r>
                <a:rPr lang="en-US" sz="2400" dirty="0" smtClean="0">
                  <a:latin typeface="Cambria" panose="02040503050406030204" pitchFamily="18" charset="0"/>
                  <a:cs typeface="Arial" pitchFamily="34" charset="0"/>
                </a:rPr>
                <a:t>Perceived wildfire risk</a:t>
              </a:r>
              <a:endParaRPr lang="en-US" sz="2400" dirty="0">
                <a:latin typeface="Cambria" panose="02040503050406030204" pitchFamily="18" charset="0"/>
                <a:cs typeface="Arial" pitchFamily="34" charset="0"/>
              </a:endParaRPr>
            </a:p>
          </p:txBody>
        </p:sp>
        <p:sp>
          <p:nvSpPr>
            <p:cNvPr id="8" name="TextBox 7"/>
            <p:cNvSpPr txBox="1"/>
            <p:nvPr/>
          </p:nvSpPr>
          <p:spPr>
            <a:xfrm>
              <a:off x="3581400" y="3152001"/>
              <a:ext cx="1447800" cy="322948"/>
            </a:xfrm>
            <a:prstGeom prst="rect">
              <a:avLst/>
            </a:prstGeom>
            <a:grpFill/>
            <a:ln w="25400">
              <a:solidFill>
                <a:schemeClr val="tx1"/>
              </a:solidFill>
            </a:ln>
          </p:spPr>
          <p:txBody>
            <a:bodyPr wrap="square" rtlCol="0">
              <a:spAutoFit/>
            </a:bodyPr>
            <a:lstStyle/>
            <a:p>
              <a:pPr algn="ctr"/>
              <a:r>
                <a:rPr lang="en-US" sz="2400" dirty="0" smtClean="0">
                  <a:latin typeface="Cambria" panose="02040503050406030204" pitchFamily="18" charset="0"/>
                  <a:cs typeface="Arial" pitchFamily="34" charset="0"/>
                </a:rPr>
                <a:t>Capacity</a:t>
              </a:r>
              <a:endParaRPr lang="en-US" sz="2400" dirty="0">
                <a:latin typeface="Cambria" panose="02040503050406030204" pitchFamily="18" charset="0"/>
                <a:cs typeface="Arial" pitchFamily="34" charset="0"/>
              </a:endParaRPr>
            </a:p>
          </p:txBody>
        </p:sp>
        <p:sp>
          <p:nvSpPr>
            <p:cNvPr id="9" name="TextBox 8"/>
            <p:cNvSpPr txBox="1"/>
            <p:nvPr/>
          </p:nvSpPr>
          <p:spPr>
            <a:xfrm>
              <a:off x="1524000" y="1143000"/>
              <a:ext cx="1447800" cy="581306"/>
            </a:xfrm>
            <a:prstGeom prst="rect">
              <a:avLst/>
            </a:prstGeom>
            <a:grpFill/>
            <a:ln w="25400">
              <a:solidFill>
                <a:schemeClr val="tx1"/>
              </a:solidFill>
            </a:ln>
          </p:spPr>
          <p:txBody>
            <a:bodyPr wrap="square" rtlCol="0">
              <a:spAutoFit/>
            </a:bodyPr>
            <a:lstStyle/>
            <a:p>
              <a:pPr algn="ctr"/>
              <a:r>
                <a:rPr lang="en-US" sz="2400" dirty="0" smtClean="0">
                  <a:latin typeface="Cambria" panose="02040503050406030204" pitchFamily="18" charset="0"/>
                  <a:cs typeface="Arial" pitchFamily="34" charset="0"/>
                </a:rPr>
                <a:t>Wildfire hazard</a:t>
              </a:r>
              <a:endParaRPr lang="en-US" sz="2400" dirty="0">
                <a:latin typeface="Cambria" panose="02040503050406030204" pitchFamily="18" charset="0"/>
                <a:cs typeface="Arial" pitchFamily="34" charset="0"/>
              </a:endParaRPr>
            </a:p>
          </p:txBody>
        </p:sp>
        <p:sp>
          <p:nvSpPr>
            <p:cNvPr id="10" name="TextBox 9"/>
            <p:cNvSpPr txBox="1"/>
            <p:nvPr/>
          </p:nvSpPr>
          <p:spPr>
            <a:xfrm>
              <a:off x="1524000" y="2057400"/>
              <a:ext cx="1447800" cy="322948"/>
            </a:xfrm>
            <a:prstGeom prst="rect">
              <a:avLst/>
            </a:prstGeom>
            <a:grpFill/>
            <a:ln w="25400">
              <a:solidFill>
                <a:schemeClr val="tx1"/>
              </a:solidFill>
            </a:ln>
          </p:spPr>
          <p:txBody>
            <a:bodyPr wrap="square" rtlCol="0">
              <a:spAutoFit/>
            </a:bodyPr>
            <a:lstStyle/>
            <a:p>
              <a:pPr algn="ctr"/>
              <a:r>
                <a:rPr lang="en-US" sz="2400" dirty="0" smtClean="0">
                  <a:latin typeface="Cambria" panose="02040503050406030204" pitchFamily="18" charset="0"/>
                  <a:cs typeface="Arial" pitchFamily="34" charset="0"/>
                </a:rPr>
                <a:t>Values at risk</a:t>
              </a:r>
              <a:endParaRPr lang="en-US" sz="2400" dirty="0">
                <a:latin typeface="Cambria" panose="02040503050406030204" pitchFamily="18" charset="0"/>
                <a:cs typeface="Arial" pitchFamily="34" charset="0"/>
              </a:endParaRPr>
            </a:p>
          </p:txBody>
        </p:sp>
        <p:sp>
          <p:nvSpPr>
            <p:cNvPr id="12" name="TextBox 11"/>
            <p:cNvSpPr txBox="1"/>
            <p:nvPr/>
          </p:nvSpPr>
          <p:spPr>
            <a:xfrm>
              <a:off x="1524000" y="3593068"/>
              <a:ext cx="1447800" cy="322948"/>
            </a:xfrm>
            <a:prstGeom prst="rect">
              <a:avLst/>
            </a:prstGeom>
            <a:grpFill/>
            <a:ln w="25400">
              <a:solidFill>
                <a:schemeClr val="tx1"/>
              </a:solidFill>
            </a:ln>
          </p:spPr>
          <p:txBody>
            <a:bodyPr wrap="square" rtlCol="0">
              <a:spAutoFit/>
            </a:bodyPr>
            <a:lstStyle/>
            <a:p>
              <a:pPr algn="ctr"/>
              <a:r>
                <a:rPr lang="en-US" sz="2400" dirty="0" smtClean="0">
                  <a:latin typeface="Cambria" panose="02040503050406030204" pitchFamily="18" charset="0"/>
                  <a:cs typeface="Arial" pitchFamily="34" charset="0"/>
                </a:rPr>
                <a:t>Social context</a:t>
              </a:r>
              <a:endParaRPr lang="en-US" sz="2400" dirty="0">
                <a:latin typeface="Cambria" panose="02040503050406030204" pitchFamily="18" charset="0"/>
                <a:cs typeface="Arial" pitchFamily="34" charset="0"/>
              </a:endParaRPr>
            </a:p>
          </p:txBody>
        </p:sp>
        <p:sp>
          <p:nvSpPr>
            <p:cNvPr id="14" name="TextBox 13"/>
            <p:cNvSpPr txBox="1"/>
            <p:nvPr/>
          </p:nvSpPr>
          <p:spPr>
            <a:xfrm>
              <a:off x="1524000" y="2667000"/>
              <a:ext cx="1447800" cy="581306"/>
            </a:xfrm>
            <a:prstGeom prst="rect">
              <a:avLst/>
            </a:prstGeom>
            <a:grpFill/>
            <a:ln w="25400">
              <a:solidFill>
                <a:schemeClr val="tx1"/>
              </a:solidFill>
            </a:ln>
          </p:spPr>
          <p:txBody>
            <a:bodyPr wrap="square" rtlCol="0">
              <a:spAutoFit/>
            </a:bodyPr>
            <a:lstStyle/>
            <a:p>
              <a:pPr algn="ctr"/>
              <a:r>
                <a:rPr lang="en-US" sz="2400" dirty="0" smtClean="0">
                  <a:latin typeface="Cambria" panose="02040503050406030204" pitchFamily="18" charset="0"/>
                  <a:cs typeface="Arial" pitchFamily="34" charset="0"/>
                </a:rPr>
                <a:t>Past wildfire experience</a:t>
              </a:r>
              <a:endParaRPr lang="en-US" sz="2400" dirty="0">
                <a:latin typeface="Cambria" panose="02040503050406030204" pitchFamily="18" charset="0"/>
                <a:cs typeface="Arial" pitchFamily="34" charset="0"/>
              </a:endParaRPr>
            </a:p>
          </p:txBody>
        </p:sp>
        <p:cxnSp>
          <p:nvCxnSpPr>
            <p:cNvPr id="16" name="Straight Connector 15"/>
            <p:cNvCxnSpPr/>
            <p:nvPr/>
          </p:nvCxnSpPr>
          <p:spPr>
            <a:xfrm>
              <a:off x="5334000" y="2539921"/>
              <a:ext cx="0" cy="1574878"/>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276600" y="1433653"/>
              <a:ext cx="0" cy="2452548"/>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3276600" y="2590800"/>
              <a:ext cx="304800" cy="0"/>
            </a:xfrm>
            <a:prstGeom prst="straightConnector1">
              <a:avLst/>
            </a:prstGeom>
            <a:grpFill/>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2971800" y="2209800"/>
              <a:ext cx="304800" cy="0"/>
            </a:xfrm>
            <a:prstGeom prst="straightConnector1">
              <a:avLst/>
            </a:prstGeom>
            <a:grpFill/>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2971800" y="2971800"/>
              <a:ext cx="304800" cy="0"/>
            </a:xfrm>
            <a:prstGeom prst="straightConnector1">
              <a:avLst/>
            </a:prstGeom>
            <a:grpFill/>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2971800" y="3886200"/>
              <a:ext cx="304800" cy="0"/>
            </a:xfrm>
            <a:prstGeom prst="straightConnector1">
              <a:avLst/>
            </a:prstGeom>
            <a:grpFill/>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5029200" y="4114800"/>
              <a:ext cx="304800" cy="0"/>
            </a:xfrm>
            <a:prstGeom prst="straightConnector1">
              <a:avLst/>
            </a:prstGeom>
            <a:grpFill/>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endCxn id="9" idx="3"/>
            </p:cNvCxnSpPr>
            <p:nvPr/>
          </p:nvCxnSpPr>
          <p:spPr>
            <a:xfrm flipH="1">
              <a:off x="2971800" y="1433653"/>
              <a:ext cx="304800" cy="1"/>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endCxn id="7" idx="3"/>
            </p:cNvCxnSpPr>
            <p:nvPr/>
          </p:nvCxnSpPr>
          <p:spPr>
            <a:xfrm flipH="1">
              <a:off x="5029200" y="2539921"/>
              <a:ext cx="304800" cy="1"/>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flipV="1">
              <a:off x="5029200" y="3352800"/>
              <a:ext cx="304800" cy="1"/>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flipV="1">
              <a:off x="5334000" y="3352800"/>
              <a:ext cx="304800" cy="1"/>
            </a:xfrm>
            <a:prstGeom prst="line">
              <a:avLst/>
            </a:prstGeom>
            <a:grpFill/>
            <a:ln w="254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grpSp>
      <p:sp>
        <p:nvSpPr>
          <p:cNvPr id="28" name="Title 1"/>
          <p:cNvSpPr>
            <a:spLocks noGrp="1"/>
          </p:cNvSpPr>
          <p:nvPr>
            <p:ph type="ctrTitle"/>
          </p:nvPr>
        </p:nvSpPr>
        <p:spPr>
          <a:xfrm>
            <a:off x="533400" y="228600"/>
            <a:ext cx="8077200" cy="838200"/>
          </a:xfrm>
        </p:spPr>
        <p:txBody>
          <a:bodyPr>
            <a:noAutofit/>
          </a:bodyPr>
          <a:lstStyle/>
          <a:p>
            <a:r>
              <a:rPr lang="en-US" sz="3200" b="1" dirty="0" smtClean="0">
                <a:latin typeface="Cambria" panose="02040503050406030204" pitchFamily="18" charset="0"/>
                <a:cs typeface="Arial" pitchFamily="34" charset="0"/>
              </a:rPr>
              <a:t>Factors influencing mitigation behavior</a:t>
            </a:r>
            <a:endParaRPr lang="en-US" sz="3200" b="1" dirty="0">
              <a:latin typeface="Cambria" panose="02040503050406030204" pitchFamily="18" charset="0"/>
              <a:cs typeface="Arial" pitchFamily="34" charset="0"/>
            </a:endParaRPr>
          </a:p>
        </p:txBody>
      </p:sp>
    </p:spTree>
    <p:extLst>
      <p:ext uri="{BB962C8B-B14F-4D97-AF65-F5344CB8AC3E}">
        <p14:creationId xmlns:p14="http://schemas.microsoft.com/office/powerpoint/2010/main" val="39040485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041" y="1447800"/>
            <a:ext cx="7247497" cy="3108543"/>
          </a:xfrm>
          <a:prstGeom prst="rect">
            <a:avLst/>
          </a:prstGeom>
          <a:noFill/>
        </p:spPr>
        <p:txBody>
          <a:bodyPr wrap="none" rtlCol="0">
            <a:spAutoFit/>
          </a:bodyPr>
          <a:lstStyle/>
          <a:p>
            <a:r>
              <a:rPr lang="en-US" sz="2800" dirty="0" smtClean="0">
                <a:latin typeface="Cambria" panose="02040503050406030204" pitchFamily="18" charset="0"/>
                <a:cs typeface="Arial" panose="020B0604020202020204" pitchFamily="34" charset="0"/>
              </a:rPr>
              <a:t>Two surveys:</a:t>
            </a:r>
          </a:p>
          <a:p>
            <a:pPr marL="514350" indent="-514350">
              <a:buAutoNum type="arabicPeriod"/>
            </a:pPr>
            <a:endParaRPr lang="en-US" sz="2800" dirty="0" smtClean="0">
              <a:latin typeface="Cambria" panose="02040503050406030204" pitchFamily="18" charset="0"/>
              <a:cs typeface="Arial" panose="020B0604020202020204" pitchFamily="34" charset="0"/>
            </a:endParaRPr>
          </a:p>
          <a:p>
            <a:pPr lvl="1"/>
            <a:r>
              <a:rPr lang="en-US" sz="2800" dirty="0" smtClean="0">
                <a:latin typeface="Cambria" panose="02040503050406030204" pitchFamily="18" charset="0"/>
                <a:cs typeface="Arial" panose="020B0604020202020204" pitchFamily="34" charset="0"/>
              </a:rPr>
              <a:t>Nonindustrial private forest landowners in</a:t>
            </a:r>
          </a:p>
          <a:p>
            <a:pPr lvl="1"/>
            <a:r>
              <a:rPr lang="en-US" sz="2800" dirty="0" smtClean="0">
                <a:latin typeface="Cambria" panose="02040503050406030204" pitchFamily="18" charset="0"/>
                <a:cs typeface="Arial" panose="020B0604020202020204" pitchFamily="34" charset="0"/>
              </a:rPr>
              <a:t>study region.</a:t>
            </a:r>
          </a:p>
          <a:p>
            <a:pPr lvl="1"/>
            <a:endParaRPr lang="en-US" sz="2800" dirty="0">
              <a:latin typeface="Cambria" panose="02040503050406030204" pitchFamily="18" charset="0"/>
              <a:cs typeface="Arial" panose="020B0604020202020204" pitchFamily="34" charset="0"/>
            </a:endParaRPr>
          </a:p>
          <a:p>
            <a:pPr lvl="1"/>
            <a:r>
              <a:rPr lang="en-US" sz="2800" dirty="0" smtClean="0">
                <a:latin typeface="Cambria" panose="02040503050406030204" pitchFamily="18" charset="0"/>
                <a:cs typeface="Arial" panose="020B0604020202020204" pitchFamily="34" charset="0"/>
              </a:rPr>
              <a:t>Homeowners in wildland-urban interface</a:t>
            </a:r>
          </a:p>
          <a:p>
            <a:pPr lvl="1"/>
            <a:r>
              <a:rPr lang="en-US" sz="2800" dirty="0" smtClean="0">
                <a:latin typeface="Cambria" panose="02040503050406030204" pitchFamily="18" charset="0"/>
                <a:cs typeface="Arial" panose="020B0604020202020204" pitchFamily="34" charset="0"/>
              </a:rPr>
              <a:t>areas in study region.</a:t>
            </a:r>
            <a:endParaRPr lang="en-US" sz="2800" dirty="0">
              <a:latin typeface="Cambria" panose="02040503050406030204" pitchFamily="18" charset="0"/>
              <a:cs typeface="Arial" panose="020B0604020202020204" pitchFamily="34" charset="0"/>
            </a:endParaRPr>
          </a:p>
        </p:txBody>
      </p:sp>
      <p:sp>
        <p:nvSpPr>
          <p:cNvPr id="4" name="Title 1"/>
          <p:cNvSpPr txBox="1">
            <a:spLocks/>
          </p:cNvSpPr>
          <p:nvPr/>
        </p:nvSpPr>
        <p:spPr>
          <a:xfrm>
            <a:off x="571041" y="609600"/>
            <a:ext cx="8077200" cy="8382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latin typeface="Cambria" panose="02040503050406030204" pitchFamily="18" charset="0"/>
                <a:cs typeface="Arial" pitchFamily="34" charset="0"/>
              </a:rPr>
              <a:t>Approach</a:t>
            </a:r>
            <a:endParaRPr lang="en-US" sz="3200" b="1" dirty="0">
              <a:latin typeface="Cambria" panose="02040503050406030204" pitchFamily="18" charset="0"/>
              <a:cs typeface="Arial" pitchFamily="34" charset="0"/>
            </a:endParaRPr>
          </a:p>
        </p:txBody>
      </p:sp>
    </p:spTree>
    <p:extLst>
      <p:ext uri="{BB962C8B-B14F-4D97-AF65-F5344CB8AC3E}">
        <p14:creationId xmlns:p14="http://schemas.microsoft.com/office/powerpoint/2010/main" val="37663333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8600" y="457200"/>
            <a:ext cx="4038600" cy="954107"/>
          </a:xfrm>
          <a:prstGeom prst="rect">
            <a:avLst/>
          </a:prstGeom>
          <a:noFill/>
        </p:spPr>
        <p:txBody>
          <a:bodyPr wrap="square" rtlCol="0">
            <a:spAutoFit/>
          </a:bodyPr>
          <a:lstStyle/>
          <a:p>
            <a:pPr algn="ctr"/>
            <a:r>
              <a:rPr lang="en-US" sz="2800" b="1" dirty="0" smtClean="0">
                <a:solidFill>
                  <a:schemeClr val="tx1">
                    <a:lumMod val="95000"/>
                    <a:lumOff val="5000"/>
                  </a:schemeClr>
                </a:solidFill>
                <a:latin typeface="Cambria" panose="02040503050406030204" pitchFamily="18" charset="0"/>
                <a:cs typeface="Arial" panose="020B0604020202020204" pitchFamily="34" charset="0"/>
              </a:rPr>
              <a:t>Non-industrial private forest landowners</a:t>
            </a:r>
            <a:endParaRPr lang="en-US" sz="2800" b="1" dirty="0">
              <a:latin typeface="Cambria" panose="02040503050406030204" pitchFamily="18" charset="0"/>
              <a:cs typeface="Arial" panose="020B0604020202020204" pitchFamily="34" charset="0"/>
            </a:endParaRPr>
          </a:p>
        </p:txBody>
      </p:sp>
      <p:sp>
        <p:nvSpPr>
          <p:cNvPr id="8" name="Text Box 3"/>
          <p:cNvSpPr txBox="1">
            <a:spLocks noChangeArrowheads="1"/>
          </p:cNvSpPr>
          <p:nvPr/>
        </p:nvSpPr>
        <p:spPr bwMode="auto">
          <a:xfrm>
            <a:off x="304800" y="1752600"/>
            <a:ext cx="3962400" cy="3754874"/>
          </a:xfrm>
          <a:prstGeom prst="rect">
            <a:avLst/>
          </a:prstGeom>
          <a:noFill/>
          <a:ln w="12700" cap="sq">
            <a:noFill/>
            <a:miter lim="800000"/>
            <a:headEnd type="none" w="sm" len="sm"/>
            <a:tailEnd type="none" w="sm" len="sm"/>
          </a:ln>
        </p:spPr>
        <p:txBody>
          <a:bodyPr wrap="square">
            <a:spAutoFit/>
          </a:bodyPr>
          <a:lstStyle/>
          <a:p>
            <a:pPr marL="457200" indent="-457200">
              <a:spcBef>
                <a:spcPct val="50000"/>
              </a:spcBef>
              <a:buFont typeface="Arial" pitchFamily="34" charset="0"/>
              <a:buChar char="•"/>
              <a:defRPr/>
            </a:pPr>
            <a:r>
              <a:rPr lang="en-US" sz="2800" dirty="0" smtClean="0">
                <a:solidFill>
                  <a:schemeClr val="tx1">
                    <a:lumMod val="95000"/>
                    <a:lumOff val="5000"/>
                  </a:schemeClr>
                </a:solidFill>
                <a:latin typeface="Cambria" panose="02040503050406030204" pitchFamily="18" charset="0"/>
                <a:cs typeface="Arial" panose="020B0604020202020204" pitchFamily="34" charset="0"/>
              </a:rPr>
              <a:t>Parcel size of 2.5 acres or more</a:t>
            </a:r>
          </a:p>
          <a:p>
            <a:pPr marL="457200" indent="-457200">
              <a:spcBef>
                <a:spcPct val="50000"/>
              </a:spcBef>
              <a:buFont typeface="Arial" pitchFamily="34" charset="0"/>
              <a:buChar char="•"/>
              <a:defRPr/>
            </a:pPr>
            <a:r>
              <a:rPr lang="en-US" sz="2800" dirty="0" smtClean="0">
                <a:solidFill>
                  <a:schemeClr val="tx1">
                    <a:lumMod val="95000"/>
                    <a:lumOff val="5000"/>
                  </a:schemeClr>
                </a:solidFill>
                <a:latin typeface="Cambria" panose="02040503050406030204" pitchFamily="18" charset="0"/>
                <a:cs typeface="Arial" panose="020B0604020202020204" pitchFamily="34" charset="0"/>
              </a:rPr>
              <a:t>At least 10% forested</a:t>
            </a:r>
          </a:p>
          <a:p>
            <a:pPr marL="457200" indent="-457200">
              <a:spcBef>
                <a:spcPct val="50000"/>
              </a:spcBef>
              <a:buFont typeface="Arial" pitchFamily="34" charset="0"/>
              <a:buChar char="•"/>
              <a:defRPr/>
            </a:pPr>
            <a:r>
              <a:rPr lang="en-US" sz="2800" dirty="0">
                <a:solidFill>
                  <a:schemeClr val="tx1">
                    <a:lumMod val="95000"/>
                    <a:lumOff val="5000"/>
                  </a:schemeClr>
                </a:solidFill>
                <a:latin typeface="Cambria" panose="02040503050406030204" pitchFamily="18" charset="0"/>
                <a:cs typeface="Arial" panose="020B0604020202020204" pitchFamily="34" charset="0"/>
              </a:rPr>
              <a:t>Ranches and LLC entities (</a:t>
            </a:r>
            <a:r>
              <a:rPr lang="en-US" sz="2800" dirty="0" smtClean="0">
                <a:solidFill>
                  <a:schemeClr val="tx1">
                    <a:lumMod val="95000"/>
                    <a:lumOff val="5000"/>
                  </a:schemeClr>
                </a:solidFill>
                <a:latin typeface="Cambria" panose="02040503050406030204" pitchFamily="18" charset="0"/>
                <a:cs typeface="Arial" panose="020B0604020202020204" pitchFamily="34" charset="0"/>
              </a:rPr>
              <a:t>non-timber) included</a:t>
            </a:r>
          </a:p>
          <a:p>
            <a:pPr marL="457200" indent="-457200">
              <a:spcBef>
                <a:spcPct val="50000"/>
              </a:spcBef>
              <a:buFont typeface="Arial" pitchFamily="34" charset="0"/>
              <a:buChar char="•"/>
              <a:defRPr/>
            </a:pPr>
            <a:r>
              <a:rPr lang="en-US" sz="2800" dirty="0" smtClean="0">
                <a:solidFill>
                  <a:schemeClr val="tx1">
                    <a:lumMod val="95000"/>
                    <a:lumOff val="5000"/>
                  </a:schemeClr>
                </a:solidFill>
                <a:latin typeface="Cambria" panose="02040503050406030204" pitchFamily="18" charset="0"/>
                <a:cs typeface="Arial" panose="020B0604020202020204" pitchFamily="34" charset="0"/>
              </a:rPr>
              <a:t>11,000 NIPF taxlots</a:t>
            </a:r>
            <a:endParaRPr lang="en-US" sz="2800" dirty="0">
              <a:solidFill>
                <a:schemeClr val="tx1">
                  <a:lumMod val="95000"/>
                  <a:lumOff val="5000"/>
                </a:schemeClr>
              </a:solidFill>
              <a:latin typeface="Cambria" panose="02040503050406030204" pitchFamily="18" charset="0"/>
              <a:cs typeface="Arial" panose="020B0604020202020204" pitchFamily="34"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6245" r="4470" b="11779"/>
          <a:stretch/>
        </p:blipFill>
        <p:spPr bwMode="auto">
          <a:xfrm>
            <a:off x="4572000" y="423530"/>
            <a:ext cx="3962400" cy="6077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92090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3"/>
          <p:cNvGraphicFramePr>
            <a:graphicFrameLocks/>
          </p:cNvGraphicFramePr>
          <p:nvPr>
            <p:extLst>
              <p:ext uri="{D42A27DB-BD31-4B8C-83A1-F6EECF244321}">
                <p14:modId xmlns:p14="http://schemas.microsoft.com/office/powerpoint/2010/main" val="3086033785"/>
              </p:ext>
            </p:extLst>
          </p:nvPr>
        </p:nvGraphicFramePr>
        <p:xfrm>
          <a:off x="1219200" y="2011680"/>
          <a:ext cx="6553200" cy="3474720"/>
        </p:xfrm>
        <a:graphic>
          <a:graphicData uri="http://schemas.openxmlformats.org/drawingml/2006/table">
            <a:tbl>
              <a:tblPr firstRow="1" bandRow="1">
                <a:tableStyleId>{5C22544A-7EE6-4342-B048-85BDC9FD1C3A}</a:tableStyleId>
              </a:tblPr>
              <a:tblGrid>
                <a:gridCol w="4964546"/>
                <a:gridCol w="1588654"/>
              </a:tblGrid>
              <a:tr h="487680">
                <a:tc>
                  <a:txBody>
                    <a:bodyPr/>
                    <a:lstStyle/>
                    <a:p>
                      <a:r>
                        <a:rPr lang="en-US" sz="3200" dirty="0" smtClean="0">
                          <a:latin typeface="Arial" panose="020B0604020202020204" pitchFamily="34" charset="0"/>
                          <a:cs typeface="Arial" panose="020B0604020202020204" pitchFamily="34" charset="0"/>
                        </a:rPr>
                        <a:t>Factor</a:t>
                      </a:r>
                      <a:endParaRPr lang="en-US" sz="3200" dirty="0">
                        <a:latin typeface="Arial" panose="020B0604020202020204" pitchFamily="34" charset="0"/>
                        <a:cs typeface="Arial" panose="020B0604020202020204" pitchFamily="34" charset="0"/>
                      </a:endParaRPr>
                    </a:p>
                  </a:txBody>
                  <a:tcPr/>
                </a:tc>
                <a:tc>
                  <a:txBody>
                    <a:bodyPr/>
                    <a:lstStyle/>
                    <a:p>
                      <a:pPr algn="ctr"/>
                      <a:r>
                        <a:rPr lang="en-US" sz="3200" b="1" dirty="0" smtClean="0">
                          <a:latin typeface="Arial" panose="020B0604020202020204" pitchFamily="34" charset="0"/>
                          <a:cs typeface="Arial" panose="020B0604020202020204" pitchFamily="34" charset="0"/>
                        </a:rPr>
                        <a:t>Effect</a:t>
                      </a:r>
                      <a:endParaRPr lang="en-US" sz="3200" b="1" dirty="0">
                        <a:latin typeface="Arial" panose="020B0604020202020204" pitchFamily="34" charset="0"/>
                        <a:cs typeface="Arial" panose="020B0604020202020204" pitchFamily="34" charset="0"/>
                      </a:endParaRPr>
                    </a:p>
                  </a:txBody>
                  <a:tcPr/>
                </a:tc>
              </a:tr>
              <a:tr h="487680">
                <a:tc>
                  <a:txBody>
                    <a:bodyPr/>
                    <a:lstStyle/>
                    <a:p>
                      <a:r>
                        <a:rPr lang="en-US" sz="3200" dirty="0" smtClean="0">
                          <a:latin typeface="Cambria" panose="02040503050406030204" pitchFamily="18" charset="0"/>
                          <a:cs typeface="Arial" panose="020B0604020202020204" pitchFamily="34" charset="0"/>
                        </a:rPr>
                        <a:t>Trees per hectare</a:t>
                      </a:r>
                      <a:endParaRPr lang="en-US" sz="3200" dirty="0">
                        <a:latin typeface="Cambria" panose="02040503050406030204" pitchFamily="18" charset="0"/>
                        <a:cs typeface="Arial" panose="020B0604020202020204" pitchFamily="34" charset="0"/>
                      </a:endParaRPr>
                    </a:p>
                  </a:txBody>
                  <a:tcPr/>
                </a:tc>
                <a:tc>
                  <a:txBody>
                    <a:bodyPr/>
                    <a:lstStyle/>
                    <a:p>
                      <a:pPr algn="ctr"/>
                      <a:r>
                        <a:rPr lang="en-US" sz="3200" b="1" dirty="0" smtClean="0">
                          <a:latin typeface="Cambria" panose="02040503050406030204" pitchFamily="18" charset="0"/>
                          <a:cs typeface="Arial" panose="020B0604020202020204" pitchFamily="34" charset="0"/>
                        </a:rPr>
                        <a:t>+</a:t>
                      </a:r>
                      <a:endParaRPr lang="en-US" sz="3200" b="1" dirty="0">
                        <a:latin typeface="Cambria" panose="02040503050406030204" pitchFamily="18" charset="0"/>
                        <a:cs typeface="Arial" panose="020B0604020202020204" pitchFamily="34" charset="0"/>
                      </a:endParaRPr>
                    </a:p>
                  </a:txBody>
                  <a:tcPr/>
                </a:tc>
              </a:tr>
              <a:tr h="487680">
                <a:tc>
                  <a:txBody>
                    <a:bodyPr/>
                    <a:lstStyle/>
                    <a:p>
                      <a:r>
                        <a:rPr lang="en-US" sz="3200" dirty="0" smtClean="0">
                          <a:latin typeface="Cambria" panose="02040503050406030204" pitchFamily="18" charset="0"/>
                          <a:cs typeface="Arial" panose="020B0604020202020204" pitchFamily="34" charset="0"/>
                        </a:rPr>
                        <a:t>Past</a:t>
                      </a:r>
                      <a:r>
                        <a:rPr lang="en-US" sz="3200" baseline="0" dirty="0" smtClean="0">
                          <a:latin typeface="Cambria" panose="02040503050406030204" pitchFamily="18" charset="0"/>
                          <a:cs typeface="Arial" panose="020B0604020202020204" pitchFamily="34" charset="0"/>
                        </a:rPr>
                        <a:t> wildfire within miles</a:t>
                      </a:r>
                      <a:endParaRPr lang="en-US" sz="3200" dirty="0">
                        <a:latin typeface="Cambria" panose="02040503050406030204" pitchFamily="18" charset="0"/>
                        <a:cs typeface="Arial" panose="020B0604020202020204" pitchFamily="34" charset="0"/>
                      </a:endParaRPr>
                    </a:p>
                  </a:txBody>
                  <a:tcPr/>
                </a:tc>
                <a:tc>
                  <a:txBody>
                    <a:bodyPr/>
                    <a:lstStyle/>
                    <a:p>
                      <a:pPr algn="ctr"/>
                      <a:r>
                        <a:rPr lang="en-US" sz="3200" b="1" dirty="0" smtClean="0">
                          <a:latin typeface="Cambria" panose="02040503050406030204" pitchFamily="18" charset="0"/>
                          <a:cs typeface="Arial" panose="020B0604020202020204" pitchFamily="34" charset="0"/>
                        </a:rPr>
                        <a:t>++</a:t>
                      </a:r>
                      <a:endParaRPr lang="en-US" sz="3200" b="1" dirty="0">
                        <a:latin typeface="Cambria" panose="02040503050406030204" pitchFamily="18" charset="0"/>
                        <a:cs typeface="Arial" panose="020B0604020202020204" pitchFamily="34" charset="0"/>
                      </a:endParaRPr>
                    </a:p>
                  </a:txBody>
                  <a:tcPr/>
                </a:tc>
              </a:tr>
              <a:tr h="487680">
                <a:tc>
                  <a:txBody>
                    <a:bodyPr/>
                    <a:lstStyle/>
                    <a:p>
                      <a:r>
                        <a:rPr lang="en-US" sz="3200" dirty="0" smtClean="0">
                          <a:latin typeface="Cambria" panose="02040503050406030204" pitchFamily="18" charset="0"/>
                          <a:cs typeface="Arial" panose="020B0604020202020204" pitchFamily="34" charset="0"/>
                        </a:rPr>
                        <a:t>Insect</a:t>
                      </a:r>
                      <a:r>
                        <a:rPr lang="en-US" sz="3200" baseline="0" dirty="0" smtClean="0">
                          <a:latin typeface="Cambria" panose="02040503050406030204" pitchFamily="18" charset="0"/>
                          <a:cs typeface="Arial" panose="020B0604020202020204" pitchFamily="34" charset="0"/>
                        </a:rPr>
                        <a:t> infestation nearby</a:t>
                      </a:r>
                      <a:endParaRPr lang="en-US" sz="3200" dirty="0">
                        <a:latin typeface="Cambria" panose="02040503050406030204" pitchFamily="18" charset="0"/>
                        <a:cs typeface="Arial" panose="020B0604020202020204" pitchFamily="34" charset="0"/>
                      </a:endParaRPr>
                    </a:p>
                  </a:txBody>
                  <a:tcPr/>
                </a:tc>
                <a:tc>
                  <a:txBody>
                    <a:bodyPr/>
                    <a:lstStyle/>
                    <a:p>
                      <a:pPr algn="ctr"/>
                      <a:r>
                        <a:rPr lang="en-US" sz="3200" b="1" dirty="0" smtClean="0">
                          <a:latin typeface="Cambria" panose="02040503050406030204" pitchFamily="18" charset="0"/>
                          <a:cs typeface="Arial" panose="020B0604020202020204" pitchFamily="34" charset="0"/>
                        </a:rPr>
                        <a:t>++</a:t>
                      </a:r>
                      <a:endParaRPr lang="en-US" sz="3200" b="1" dirty="0">
                        <a:latin typeface="Cambria" panose="02040503050406030204" pitchFamily="18" charset="0"/>
                        <a:cs typeface="Arial" panose="020B0604020202020204" pitchFamily="34" charset="0"/>
                      </a:endParaRPr>
                    </a:p>
                  </a:txBody>
                  <a:tcPr/>
                </a:tc>
              </a:tr>
              <a:tr h="487680">
                <a:tc>
                  <a:txBody>
                    <a:bodyPr/>
                    <a:lstStyle/>
                    <a:p>
                      <a:r>
                        <a:rPr lang="en-US" sz="3200" baseline="0" dirty="0" smtClean="0">
                          <a:latin typeface="Cambria" panose="02040503050406030204" pitchFamily="18" charset="0"/>
                          <a:cs typeface="Arial" panose="020B0604020202020204" pitchFamily="34" charset="0"/>
                        </a:rPr>
                        <a:t>Forest Service information</a:t>
                      </a:r>
                      <a:endParaRPr lang="en-US" sz="3200" dirty="0">
                        <a:latin typeface="Cambria" panose="02040503050406030204" pitchFamily="18" charset="0"/>
                        <a:cs typeface="Arial" panose="020B0604020202020204" pitchFamily="34" charset="0"/>
                      </a:endParaRPr>
                    </a:p>
                  </a:txBody>
                  <a:tcPr/>
                </a:tc>
                <a:tc>
                  <a:txBody>
                    <a:bodyPr/>
                    <a:lstStyle/>
                    <a:p>
                      <a:pPr algn="ctr"/>
                      <a:r>
                        <a:rPr lang="en-US" sz="3200" b="1" dirty="0" smtClean="0">
                          <a:latin typeface="Cambria" panose="02040503050406030204" pitchFamily="18" charset="0"/>
                          <a:cs typeface="Arial" panose="020B0604020202020204" pitchFamily="34" charset="0"/>
                        </a:rPr>
                        <a:t>+</a:t>
                      </a:r>
                      <a:endParaRPr lang="en-US" sz="3200" b="1" dirty="0">
                        <a:latin typeface="Cambria" panose="02040503050406030204" pitchFamily="18" charset="0"/>
                        <a:cs typeface="Arial" panose="020B0604020202020204" pitchFamily="34" charset="0"/>
                      </a:endParaRPr>
                    </a:p>
                  </a:txBody>
                  <a:tcPr/>
                </a:tc>
              </a:tr>
              <a:tr h="487680">
                <a:tc>
                  <a:txBody>
                    <a:bodyPr/>
                    <a:lstStyle/>
                    <a:p>
                      <a:r>
                        <a:rPr lang="en-US" sz="3200" dirty="0" smtClean="0">
                          <a:latin typeface="Cambria" panose="02040503050406030204" pitchFamily="18" charset="0"/>
                          <a:cs typeface="Arial" panose="020B0604020202020204" pitchFamily="34" charset="0"/>
                        </a:rPr>
                        <a:t>Structure on the pro</a:t>
                      </a:r>
                      <a:r>
                        <a:rPr lang="en-US" sz="3200" baseline="0" dirty="0" smtClean="0">
                          <a:latin typeface="Cambria" panose="02040503050406030204" pitchFamily="18" charset="0"/>
                          <a:cs typeface="Arial" panose="020B0604020202020204" pitchFamily="34" charset="0"/>
                        </a:rPr>
                        <a:t>perty</a:t>
                      </a:r>
                      <a:endParaRPr lang="en-US" sz="3200" dirty="0">
                        <a:latin typeface="Cambria" panose="02040503050406030204" pitchFamily="18" charset="0"/>
                        <a:cs typeface="Arial" panose="020B0604020202020204" pitchFamily="34" charset="0"/>
                      </a:endParaRPr>
                    </a:p>
                  </a:txBody>
                  <a:tcPr/>
                </a:tc>
                <a:tc>
                  <a:txBody>
                    <a:bodyPr/>
                    <a:lstStyle/>
                    <a:p>
                      <a:pPr algn="ctr"/>
                      <a:r>
                        <a:rPr lang="en-US" sz="3200" b="1" dirty="0" smtClean="0">
                          <a:latin typeface="Cambria" panose="02040503050406030204" pitchFamily="18" charset="0"/>
                          <a:cs typeface="Arial" panose="020B0604020202020204" pitchFamily="34" charset="0"/>
                        </a:rPr>
                        <a:t>+++</a:t>
                      </a:r>
                      <a:endParaRPr lang="en-US" sz="3200" b="1" dirty="0">
                        <a:latin typeface="Cambria" panose="02040503050406030204" pitchFamily="18" charset="0"/>
                        <a:cs typeface="Arial" panose="020B0604020202020204" pitchFamily="34" charset="0"/>
                      </a:endParaRPr>
                    </a:p>
                  </a:txBody>
                  <a:tcPr/>
                </a:tc>
              </a:tr>
            </a:tbl>
          </a:graphicData>
        </a:graphic>
      </p:graphicFrame>
      <p:sp>
        <p:nvSpPr>
          <p:cNvPr id="11" name="Title 1"/>
          <p:cNvSpPr>
            <a:spLocks noGrp="1"/>
          </p:cNvSpPr>
          <p:nvPr>
            <p:ph type="title"/>
          </p:nvPr>
        </p:nvSpPr>
        <p:spPr>
          <a:xfrm>
            <a:off x="838200" y="457200"/>
            <a:ext cx="8229600" cy="1143000"/>
          </a:xfrm>
        </p:spPr>
        <p:txBody>
          <a:bodyPr>
            <a:normAutofit/>
          </a:bodyPr>
          <a:lstStyle/>
          <a:p>
            <a:pPr algn="l"/>
            <a:r>
              <a:rPr lang="en-US" sz="3200" b="1" dirty="0" smtClean="0">
                <a:latin typeface="Cambria" panose="02040503050406030204" pitchFamily="18" charset="0"/>
                <a:cs typeface="Arial" pitchFamily="34" charset="0"/>
              </a:rPr>
              <a:t>Factors influencing fuel reduction</a:t>
            </a:r>
            <a:br>
              <a:rPr lang="en-US" sz="3200" b="1" dirty="0" smtClean="0">
                <a:latin typeface="Cambria" panose="02040503050406030204" pitchFamily="18" charset="0"/>
                <a:cs typeface="Arial" pitchFamily="34" charset="0"/>
              </a:rPr>
            </a:br>
            <a:r>
              <a:rPr lang="en-US" sz="3200" b="1" dirty="0" smtClean="0">
                <a:latin typeface="Cambria" panose="02040503050406030204" pitchFamily="18" charset="0"/>
                <a:cs typeface="Arial" pitchFamily="34" charset="0"/>
              </a:rPr>
              <a:t>among NIPF owners</a:t>
            </a:r>
            <a:endParaRPr lang="en-US" sz="3200" b="1" dirty="0">
              <a:latin typeface="Cambria" panose="02040503050406030204" pitchFamily="18" charset="0"/>
              <a:cs typeface="Arial" pitchFamily="34" charset="0"/>
            </a:endParaRPr>
          </a:p>
        </p:txBody>
      </p:sp>
    </p:spTree>
    <p:extLst>
      <p:ext uri="{BB962C8B-B14F-4D97-AF65-F5344CB8AC3E}">
        <p14:creationId xmlns:p14="http://schemas.microsoft.com/office/powerpoint/2010/main" val="7191979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276600" cy="1143000"/>
          </a:xfrm>
        </p:spPr>
        <p:txBody>
          <a:bodyPr>
            <a:normAutofit/>
          </a:bodyPr>
          <a:lstStyle/>
          <a:p>
            <a:pPr algn="l"/>
            <a:r>
              <a:rPr lang="en-US" sz="3200" b="1" dirty="0" smtClean="0">
                <a:latin typeface="Cambria" panose="02040503050406030204" pitchFamily="18" charset="0"/>
                <a:cs typeface="Arial" pitchFamily="34" charset="0"/>
              </a:rPr>
              <a:t>Homeowners</a:t>
            </a:r>
            <a:endParaRPr lang="en-US" sz="3200" b="1" dirty="0">
              <a:latin typeface="Cambria" panose="02040503050406030204" pitchFamily="18" charset="0"/>
              <a:cs typeface="Arial" pitchFamily="34" charset="0"/>
            </a:endParaRPr>
          </a:p>
        </p:txBody>
      </p:sp>
      <p:sp>
        <p:nvSpPr>
          <p:cNvPr id="3" name="Content Placeholder 2"/>
          <p:cNvSpPr>
            <a:spLocks noGrp="1"/>
          </p:cNvSpPr>
          <p:nvPr>
            <p:ph idx="1"/>
          </p:nvPr>
        </p:nvSpPr>
        <p:spPr>
          <a:xfrm>
            <a:off x="457200" y="1600200"/>
            <a:ext cx="3550893" cy="4525963"/>
          </a:xfrm>
        </p:spPr>
        <p:txBody>
          <a:bodyPr>
            <a:normAutofit/>
          </a:bodyPr>
          <a:lstStyle/>
          <a:p>
            <a:r>
              <a:rPr lang="en-US" sz="2800" dirty="0" smtClean="0">
                <a:latin typeface="Cambria" panose="02040503050406030204" pitchFamily="18" charset="0"/>
                <a:cs typeface="Arial" pitchFamily="34" charset="0"/>
              </a:rPr>
              <a:t>Survey in WUI </a:t>
            </a:r>
          </a:p>
          <a:p>
            <a:pPr lvl="1"/>
            <a:r>
              <a:rPr lang="en-US" dirty="0" smtClean="0">
                <a:latin typeface="Cambria" panose="02040503050406030204" pitchFamily="18" charset="0"/>
                <a:cs typeface="Arial" pitchFamily="34" charset="0"/>
              </a:rPr>
              <a:t>Intermix</a:t>
            </a:r>
          </a:p>
          <a:p>
            <a:pPr lvl="1"/>
            <a:r>
              <a:rPr lang="en-US" dirty="0" smtClean="0">
                <a:latin typeface="Cambria" panose="02040503050406030204" pitchFamily="18" charset="0"/>
                <a:cs typeface="Arial" pitchFamily="34" charset="0"/>
              </a:rPr>
              <a:t>Interface</a:t>
            </a:r>
          </a:p>
          <a:p>
            <a:r>
              <a:rPr lang="en-US" sz="2800" dirty="0" smtClean="0">
                <a:latin typeface="Cambria" panose="02040503050406030204" pitchFamily="18" charset="0"/>
                <a:cs typeface="Arial" pitchFamily="34" charset="0"/>
              </a:rPr>
              <a:t>Summer 2012 – before Pole Creek</a:t>
            </a:r>
          </a:p>
          <a:p>
            <a:r>
              <a:rPr lang="en-US" sz="2800" dirty="0" smtClean="0">
                <a:latin typeface="Cambria" panose="02040503050406030204" pitchFamily="18" charset="0"/>
                <a:cs typeface="Arial" pitchFamily="34" charset="0"/>
              </a:rPr>
              <a:t>531 responses</a:t>
            </a:r>
          </a:p>
          <a:p>
            <a:pPr marL="0" indent="0">
              <a:buNone/>
            </a:pPr>
            <a:endParaRPr lang="en-US" sz="2800" dirty="0">
              <a:latin typeface="Arial" pitchFamily="34" charset="0"/>
              <a:cs typeface="Arial" pitchFamily="34" charset="0"/>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4650" t="16834" r="5607" b="10001"/>
          <a:stretch/>
        </p:blipFill>
        <p:spPr>
          <a:xfrm>
            <a:off x="4008093" y="609600"/>
            <a:ext cx="4962264" cy="5747870"/>
          </a:xfrm>
          <a:prstGeom prst="rect">
            <a:avLst/>
          </a:prstGeom>
          <a:ln>
            <a:solidFill>
              <a:schemeClr val="tx1"/>
            </a:solidFill>
          </a:ln>
        </p:spPr>
      </p:pic>
    </p:spTree>
    <p:extLst>
      <p:ext uri="{BB962C8B-B14F-4D97-AF65-F5344CB8AC3E}">
        <p14:creationId xmlns:p14="http://schemas.microsoft.com/office/powerpoint/2010/main" val="286745832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2&quot; unique_id=&quot;10002&quot;&gt;&lt;object type=&quot;3&quot; unique_id=&quot;10003&quot;&gt;&lt;property id=&quot;20148&quot; value=&quot;5&quot;/&gt;&lt;property id=&quot;20300&quot; value=&quot;Slide 1 - &amp;quot;Characterizing fuel reduction and defensible space activities among private landowners&amp;quot;&quot;/&gt;&lt;property id=&quot;20307&quot; value=&quot;257&quot;/&gt;&lt;/object&gt;&lt;object type=&quot;3&quot; unique_id=&quot;10004&quot;&gt;&lt;property id=&quot;20148&quot; value=&quot;5&quot;/&gt;&lt;property id=&quot;20300&quot; value=&quot;Slide 2&quot;/&gt;&lt;property id=&quot;20307&quot; value=&quot;261&quot;/&gt;&lt;/object&gt;&lt;object type=&quot;3&quot; unique_id=&quot;10005&quot;&gt;&lt;property id=&quot;20148&quot; value=&quot;5&quot;/&gt;&lt;property id=&quot;20300&quot; value=&quot;Slide 3 - &amp;quot;Conceptual framework&amp;quot;&quot;/&gt;&lt;property id=&quot;20307&quot; value=&quot;289&quot;/&gt;&lt;/object&gt;&lt;object type=&quot;3&quot; unique_id=&quot;10006&quot;&gt;&lt;property id=&quot;20148&quot; value=&quot;5&quot;/&gt;&lt;property id=&quot;20300&quot; value=&quot;Slide 4&quot;/&gt;&lt;property id=&quot;20307&quot; value=&quot;290&quot;/&gt;&lt;/object&gt;&lt;object type=&quot;3&quot; unique_id=&quot;10007&quot;&gt;&lt;property id=&quot;20148&quot; value=&quot;5&quot;/&gt;&lt;property id=&quot;20300&quot; value=&quot;Slide 5 - &amp;quot;Factors influencing mitigation behavior&amp;quot;&quot;/&gt;&lt;property id=&quot;20307&quot; value=&quot;258&quot;/&gt;&lt;/object&gt;&lt;object type=&quot;3&quot; unique_id=&quot;10008&quot;&gt;&lt;property id=&quot;20148&quot; value=&quot;5&quot;/&gt;&lt;property id=&quot;20300&quot; value=&quot;Slide 6 - &amp;quot;Fischer et al. empirical modeling&amp;quot;&quot;/&gt;&lt;property id=&quot;20307&quot; value=&quot;266&quot;/&gt;&lt;/object&gt;&lt;object type=&quot;3&quot; unique_id=&quot;10009&quot;&gt;&lt;property id=&quot;20148&quot; value=&quot;5&quot;/&gt;&lt;property id=&quot;20300&quot; value=&quot;Slide 7 - &amp;quot;Fischer et al. conclusions&amp;quot;&quot;/&gt;&lt;property id=&quot;20307&quot; value=&quot;276&quot;/&gt;&lt;/object&gt;&lt;object type=&quot;3&quot; unique_id=&quot;10010&quot;&gt;&lt;property id=&quot;20148&quot; value=&quot;5&quot;/&gt;&lt;property id=&quot;20300&quot; value=&quot;Slide 8 - &amp;quot;Fischer et al. conclusions continued&amp;quot;&quot;/&gt;&lt;property id=&quot;20307&quot; value=&quot;277&quot;/&gt;&lt;/object&gt;&lt;object type=&quot;3&quot; unique_id=&quot;10011&quot;&gt;&lt;property id=&quot;20148&quot; value=&quot;5&quot;/&gt;&lt;property id=&quot;20300&quot; value=&quot;Slide 10&quot;/&gt;&lt;property id=&quot;20307&quot; value=&quot;288&quot;/&gt;&lt;/object&gt;&lt;object type=&quot;3&quot; unique_id=&quot;10012&quot;&gt;&lt;property id=&quot;20148&quot; value=&quot;5&quot;/&gt;&lt;property id=&quot;20300&quot; value=&quot;Slide 9 - &amp;quot;Homeowners&amp;quot;&quot;/&gt;&lt;property id=&quot;20307&quot; value=&quot;278&quot;/&gt;&lt;/object&gt;&lt;object type=&quot;3&quot; unique_id=&quot;10013&quot;&gt;&lt;property id=&quot;20148&quot; value=&quot;5&quot;/&gt;&lt;property id=&quot;20300&quot; value=&quot;Slide 32&quot;/&gt;&lt;property id=&quot;20307&quot; value=&quot;263&quot;/&gt;&lt;/object&gt;&lt;object type=&quot;3&quot; unique_id=&quot;10014&quot;&gt;&lt;property id=&quot;20148&quot; value=&quot;5&quot;/&gt;&lt;property id=&quot;20300&quot; value=&quot;Slide 33&quot;/&gt;&lt;property id=&quot;20307&quot; value=&quot;264&quot;/&gt;&lt;/object&gt;&lt;object type=&quot;3&quot; unique_id=&quot;10015&quot;&gt;&lt;property id=&quot;20148&quot; value=&quot;5&quot;/&gt;&lt;property id=&quot;20300&quot; value=&quot;Slide 34 - &amp;quot;Conceptual framework&amp;quot;&quot;/&gt;&lt;property id=&quot;20307&quot; value=&quot;284&quot;/&gt;&lt;/object&gt;&lt;object type=&quot;3&quot; unique_id=&quot;10016&quot;&gt;&lt;property id=&quot;20148&quot; value=&quot;5&quot;/&gt;&lt;property id=&quot;20300&quot; value=&quot;Slide 12 - &amp;quot;Components of homeowner’s &amp;#x0D;&amp;#x0A;perceived wildfire risk&amp;quot;&quot;/&gt;&lt;property id=&quot;20307&quot; value=&quot;274&quot;/&gt;&lt;/object&gt;&lt;object type=&quot;3&quot; unique_id=&quot;10017&quot;&gt;&lt;property id=&quot;20148&quot; value=&quot;5&quot;/&gt;&lt;property id=&quot;20300&quot; value=&quot;Slide 13 - &amp;quot;Perceptions and actions&amp;quot;&quot;/&gt;&lt;property id=&quot;20307&quot; value=&quot;279&quot;/&gt;&lt;/object&gt;&lt;object type=&quot;3&quot; unique_id=&quot;10018&quot;&gt;&lt;property id=&quot;20148&quot; value=&quot;5&quot;/&gt;&lt;property id=&quot;20300&quot; value=&quot;Slide 31 - &amp;quot;Empirical modeling&amp;quot;&quot;/&gt;&lt;property id=&quot;20307&quot; value=&quot;285&quot;/&gt;&lt;/object&gt;&lt;object type=&quot;3&quot; unique_id=&quot;10019&quot;&gt;&lt;property id=&quot;20148&quot; value=&quot;5&quot;/&gt;&lt;property id=&quot;20300&quot; value=&quot;Slide 15 - &amp;quot;Predicting perceived risk&amp;quot;&quot;/&gt;&lt;property id=&quot;20307&quot; value=&quot;282&quot;/&gt;&lt;/object&gt;&lt;object type=&quot;3&quot; unique_id=&quot;10020&quot;&gt;&lt;property id=&quot;20148&quot; value=&quot;5&quot;/&gt;&lt;property id=&quot;20300&quot; value=&quot;Slide 16 - &amp;quot;Predicting Firewise activity&amp;quot;&quot;/&gt;&lt;property id=&quot;20307&quot; value=&quot;283&quot;/&gt;&lt;/object&gt;&lt;object type=&quot;3&quot; unique_id=&quot;10021&quot;&gt;&lt;property id=&quot;20148&quot; value=&quot;5&quot;/&gt;&lt;property id=&quot;20300&quot; value=&quot;Slide 17 - &amp;quot;Conclusions for model&amp;quot;&quot;/&gt;&lt;property id=&quot;20307&quot; value=&quot;286&quot;/&gt;&lt;/object&gt;&lt;object type=&quot;3&quot; unique_id=&quot;10022&quot;&gt;&lt;property id=&quot;20148&quot; value=&quot;5&quot;/&gt;&lt;property id=&quot;20300&quot; value=&quot;Slide 18 - &amp;quot;Conclusions for model&amp;quot;&quot;/&gt;&lt;property id=&quot;20307&quot; value=&quot;287&quot;/&gt;&lt;/object&gt;&lt;object type=&quot;3&quot; unique_id=&quot;10023&quot;&gt;&lt;property id=&quot;20148&quot; value=&quot;5&quot;/&gt;&lt;property id=&quot;20300&quot; value=&quot;Slide 30&quot;/&gt;&lt;property id=&quot;20307&quot; value=&quot;273&quot;/&gt;&lt;/object&gt;&lt;object type=&quot;3&quot; unique_id=&quot;10415&quot;&gt;&lt;property id=&quot;20148&quot; value=&quot;5&quot;/&gt;&lt;property id=&quot;20300&quot; value=&quot;Slide 11&quot;/&gt;&lt;property id=&quot;20307&quot; value=&quot;291&quot;/&gt;&lt;/object&gt;&lt;object type=&quot;3&quot; unique_id=&quot;10417&quot;&gt;&lt;property id=&quot;20148&quot; value=&quot;5&quot;/&gt;&lt;property id=&quot;20300&quot; value=&quot;Slide 14 - &amp;quot;Social Networks / Info Sources&amp;quot;&quot;/&gt;&lt;property id=&quot;20307&quot; value=&quot;293&quot;/&gt;&lt;/object&gt;&lt;object type=&quot;3&quot; unique_id=&quot;10418&quot;&gt;&lt;property id=&quot;20148&quot; value=&quot;5&quot;/&gt;&lt;property id=&quot;20300&quot; value=&quot;Slide 19 - &amp;quot;Wildfire Concern&amp;quot;&quot;/&gt;&lt;property id=&quot;20307&quot; value=&quot;294&quot;/&gt;&lt;/object&gt;&lt;object type=&quot;3&quot; unique_id=&quot;10420&quot;&gt;&lt;property id=&quot;20148&quot; value=&quot;5&quot;/&gt;&lt;property id=&quot;20300&quot; value=&quot;Slide 20 - &amp;quot;Reducing Risk on Public Land: Acceptable Practices&amp;quot;&quot;/&gt;&lt;property id=&quot;20307&quot; value=&quot;296&quot;/&gt;&lt;/object&gt;&lt;object type=&quot;3&quot; unique_id=&quot;10421&quot;&gt;&lt;property id=&quot;20148&quot; value=&quot;5&quot;/&gt;&lt;property id=&quot;20300&quot; value=&quot;Slide 21 - &amp;quot;Wildfire, PF, WFM Concern&amp;quot;&quot;/&gt;&lt;property id=&quot;20307&quot; value=&quot;297&quot;/&gt;&lt;/object&gt;&lt;object type=&quot;3&quot; unique_id=&quot;10422&quot;&gt;&lt;property id=&quot;20148&quot; value=&quot;5&quot;/&gt;&lt;property id=&quot;20300&quot; value=&quot;Slide 22 - &amp;quot;Smoke from PF and WFM&amp;quot;&quot;/&gt;&lt;property id=&quot;20307&quot; value=&quot;298&quot;/&gt;&lt;/object&gt;&lt;object type=&quot;3&quot; unique_id=&quot;10423&quot;&gt;&lt;property id=&quot;20148&quot; value=&quot;5&quot;/&gt;&lt;property id=&quot;20300&quot; value=&quot;Slide 23 - &amp;quot;# Firewise Activities&amp;quot;&quot;/&gt;&lt;property id=&quot;20307&quot; value=&quot;299&quot;/&gt;&lt;/object&gt;&lt;object type=&quot;3&quot; unique_id=&quot;10424&quot;&gt;&lt;property id=&quot;20148&quot; value=&quot;5&quot;/&gt;&lt;property id=&quot;20300&quot; value=&quot;Slide 24 - &amp;quot;Firewise Activities&amp;quot;&quot;/&gt;&lt;property id=&quot;20307&quot; value=&quot;300&quot;/&gt;&lt;/object&gt;&lt;object type=&quot;3&quot; unique_id=&quot;10425&quot;&gt;&lt;property id=&quot;20148&quot; value=&quot;5&quot;/&gt;&lt;property id=&quot;20300&quot; value=&quot;Slide 25 - &amp;quot;Firewise Activities&amp;quot;&quot;/&gt;&lt;property id=&quot;20307&quot; value=&quot;301&quot;/&gt;&lt;/object&gt;&lt;object type=&quot;3&quot; unique_id=&quot;10426&quot;&gt;&lt;property id=&quot;20148&quot; value=&quot;5&quot;/&gt;&lt;property id=&quot;20300&quot; value=&quot;Slide 26 - &amp;quot;Firewise Activities&amp;quot;&quot;/&gt;&lt;property id=&quot;20307&quot; value=&quot;302&quot;/&gt;&lt;/object&gt;&lt;object type=&quot;3&quot; unique_id=&quot;10427&quot;&gt;&lt;property id=&quot;20148&quot; value=&quot;5&quot;/&gt;&lt;property id=&quot;20300&quot; value=&quot;Slide 27 - &amp;quot;Firewise Activities&amp;quot;&quot;/&gt;&lt;property id=&quot;20307&quot; value=&quot;303&quot;/&gt;&lt;/object&gt;&lt;object type=&quot;3&quot; unique_id=&quot;10428&quot;&gt;&lt;property id=&quot;20148&quot; value=&quot;5&quot;/&gt;&lt;property id=&quot;20300&quot; value=&quot;Slide 28 - &amp;quot;Predicting # Firewise activities&amp;quot;&quot;/&gt;&lt;property id=&quot;20307&quot; value=&quot;304&quot;/&gt;&lt;/object&gt;&lt;object type=&quot;3&quot; unique_id=&quot;10429&quot;&gt;&lt;property id=&quot;20148&quot; value=&quot;5&quot;/&gt;&lt;property id=&quot;20300&quot; value=&quot;Slide 29 - &amp;quot;Network Contacts&amp;quot;&quot;/&gt;&lt;property id=&quot;20307&quot; value=&quot;305&quot;/&gt;&lt;/object&gt;&lt;/object&gt;&lt;object type=&quot;8&quot; unique_id=&quot;1004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4420</TotalTime>
  <Words>1326</Words>
  <Application>Microsoft Office PowerPoint</Application>
  <PresentationFormat>On-screen Show (4:3)</PresentationFormat>
  <Paragraphs>321</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Fuel reduction and defensible space activities among private landowners</vt:lpstr>
      <vt:lpstr>PowerPoint Presentation</vt:lpstr>
      <vt:lpstr>Conclusions</vt:lpstr>
      <vt:lpstr>Conclusions</vt:lpstr>
      <vt:lpstr>Factors influencing mitigation behavior</vt:lpstr>
      <vt:lpstr>PowerPoint Presentation</vt:lpstr>
      <vt:lpstr>PowerPoint Presentation</vt:lpstr>
      <vt:lpstr>Factors influencing fuel reduction among NIPF owners</vt:lpstr>
      <vt:lpstr>Homeowners</vt:lpstr>
      <vt:lpstr>Components of perceived wildfire risk among homeowners</vt:lpstr>
      <vt:lpstr>PowerPoint Presentation</vt:lpstr>
      <vt:lpstr>Predicting Firewise activity</vt:lpstr>
      <vt:lpstr>Policy implications</vt:lpstr>
      <vt:lpstr>56% of NIPF owners reduce fuel</vt:lpstr>
      <vt:lpstr>PowerPoint Presentation</vt:lpstr>
    </vt:vector>
  </TitlesOfParts>
  <Company>Forest Service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Reviewer 1</dc:creator>
  <cp:lastModifiedBy>Spies, Thomas A.</cp:lastModifiedBy>
  <cp:revision>342</cp:revision>
  <cp:lastPrinted>2014-04-07T21:55:04Z</cp:lastPrinted>
  <dcterms:created xsi:type="dcterms:W3CDTF">2013-04-08T18:02:04Z</dcterms:created>
  <dcterms:modified xsi:type="dcterms:W3CDTF">2014-05-28T19:08:42Z</dcterms:modified>
</cp:coreProperties>
</file>