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8" r:id="rId2"/>
    <p:sldId id="271" r:id="rId3"/>
    <p:sldId id="259" r:id="rId4"/>
    <p:sldId id="308" r:id="rId5"/>
    <p:sldId id="293" r:id="rId6"/>
    <p:sldId id="297" r:id="rId7"/>
    <p:sldId id="310" r:id="rId8"/>
    <p:sldId id="272" r:id="rId9"/>
    <p:sldId id="276" r:id="rId10"/>
    <p:sldId id="301" r:id="rId11"/>
    <p:sldId id="302" r:id="rId12"/>
    <p:sldId id="303" r:id="rId13"/>
    <p:sldId id="296" r:id="rId14"/>
    <p:sldId id="256" r:id="rId15"/>
    <p:sldId id="265" r:id="rId16"/>
    <p:sldId id="266" r:id="rId17"/>
    <p:sldId id="260" r:id="rId18"/>
    <p:sldId id="267" r:id="rId19"/>
    <p:sldId id="292" r:id="rId2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8561" autoAdjust="0"/>
  </p:normalViewPr>
  <p:slideViewPr>
    <p:cSldViewPr>
      <p:cViewPr>
        <p:scale>
          <a:sx n="70" d="100"/>
          <a:sy n="70" d="100"/>
        </p:scale>
        <p:origin x="-1854" y="-13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276" y="-12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5A59A-B3EF-4B3F-BFD1-5AE54547A434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6EB1E-8C63-413A-903E-8C2644DFD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59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49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95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Zoomed</a:t>
            </a:r>
            <a:r>
              <a:rPr lang="en-US" baseline="0" dirty="0" smtClean="0"/>
              <a:t> in. </a:t>
            </a:r>
            <a:r>
              <a:rPr lang="en-US" dirty="0" smtClean="0"/>
              <a:t>Year</a:t>
            </a:r>
            <a:r>
              <a:rPr lang="en-US" baseline="0" dirty="0" smtClean="0"/>
              <a:t> </a:t>
            </a:r>
            <a:r>
              <a:rPr lang="en-US" baseline="0" dirty="0" smtClean="0"/>
              <a:t>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41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65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has a couple</a:t>
            </a:r>
            <a:r>
              <a:rPr lang="en-US" baseline="0" dirty="0" smtClean="0"/>
              <a:t> things to show live in Envision, and if anything else catches your eye … </a:t>
            </a:r>
          </a:p>
          <a:p>
            <a:endParaRPr lang="en-US" baseline="0" dirty="0" smtClean="0"/>
          </a:p>
          <a:p>
            <a:r>
              <a:rPr lang="en-US" dirty="0" smtClean="0"/>
              <a:t>Ok, so now</a:t>
            </a:r>
            <a:r>
              <a:rPr lang="en-US" baseline="0" dirty="0" smtClean="0"/>
              <a:t> that you’ve seen what the model can do, we wanted to describe a little more of how it works. </a:t>
            </a:r>
          </a:p>
          <a:p>
            <a:r>
              <a:rPr lang="en-US" baseline="0" dirty="0" smtClean="0"/>
              <a:t>We’ll focus on the different actors in the model and then how they make management decisions.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8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56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75025" y="0"/>
            <a:ext cx="35115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2816900"/>
            <a:ext cx="5486400" cy="5394921"/>
          </a:xfrm>
        </p:spPr>
        <p:txBody>
          <a:bodyPr/>
          <a:lstStyle/>
          <a:p>
            <a:pPr>
              <a:tabLst>
                <a:tab pos="457154" algn="l"/>
              </a:tabLst>
            </a:pPr>
            <a:endParaRPr lang="en-US" sz="1400" baseline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447EB-283F-4936-9BD9-B5ECA060C52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42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E2583-6C29-4296-8299-8544C8E35B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7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68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Preference scores </a:t>
            </a:r>
            <a:r>
              <a:rPr lang="en-US" baseline="0" dirty="0" smtClean="0"/>
              <a:t>get added up and areas with the highest scores get selected first.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00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5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23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64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outputs </a:t>
            </a:r>
            <a:r>
              <a:rPr lang="en-US" dirty="0" smtClean="0"/>
              <a:t>for fire,</a:t>
            </a:r>
            <a:r>
              <a:rPr lang="en-US" baseline="0" dirty="0" smtClean="0"/>
              <a:t> wood products, and wildlife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03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5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6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09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Cumulative </a:t>
            </a:r>
            <a:r>
              <a:rPr lang="en-US" baseline="0" dirty="0" smtClean="0"/>
              <a:t>board feet over 40 year model period</a:t>
            </a:r>
          </a:p>
          <a:p>
            <a:r>
              <a:rPr lang="en-US" baseline="0" dirty="0" smtClean="0"/>
              <a:t>47.5 </a:t>
            </a:r>
            <a:r>
              <a:rPr lang="en-US" baseline="0" dirty="0" err="1" smtClean="0"/>
              <a:t>mmbf</a:t>
            </a:r>
            <a:r>
              <a:rPr lang="en-US" baseline="0" dirty="0" smtClean="0"/>
              <a:t>/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for status quo scenario</a:t>
            </a:r>
          </a:p>
          <a:p>
            <a:r>
              <a:rPr lang="en-US" baseline="0" dirty="0" smtClean="0"/>
              <a:t>222.5 </a:t>
            </a:r>
            <a:r>
              <a:rPr lang="en-US" baseline="0" dirty="0" err="1" smtClean="0"/>
              <a:t>mmbf</a:t>
            </a:r>
            <a:r>
              <a:rPr lang="en-US" baseline="0" dirty="0" smtClean="0"/>
              <a:t>/</a:t>
            </a:r>
            <a:r>
              <a:rPr lang="en-US" baseline="0" dirty="0" err="1" smtClean="0"/>
              <a:t>yr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57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6EB1E-8C63-413A-903E-8C2644DFDA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1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65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59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9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6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1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65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4BBFD-5A9C-4760-8DF5-056BE28E386C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A13A3-0001-48A5-BED5-0372B6735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4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49600"/>
            <a:ext cx="4673600" cy="3505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5800" y="228600"/>
            <a:ext cx="8178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- Description of scenarios</a:t>
            </a:r>
          </a:p>
          <a:p>
            <a:pPr marL="742950" lvl="1" indent="-285750">
              <a:buFontTx/>
              <a:buChar char="-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No treatment</a:t>
            </a:r>
          </a:p>
          <a:p>
            <a:pPr marL="742950" lvl="1" indent="-285750">
              <a:buFontTx/>
              <a:buChar char="-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Status quo</a:t>
            </a:r>
          </a:p>
          <a:p>
            <a:pPr marL="742950" lvl="1" indent="-285750">
              <a:buFontTx/>
              <a:buChar char="-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Resilience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- Preliminary model results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- Management and decision making in Envision</a:t>
            </a:r>
          </a:p>
          <a:p>
            <a:pPr lvl="1"/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9100" y="35941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525" t="5699" b="6983"/>
          <a:stretch/>
        </p:blipFill>
        <p:spPr>
          <a:xfrm>
            <a:off x="-762000" y="308056"/>
            <a:ext cx="10499678" cy="6549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101802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Disturbance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1164" y="0"/>
            <a:ext cx="28956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Resilience Scenario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27125" y="1018022"/>
            <a:ext cx="221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Spotted Owl Habitat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543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448"/>
          <a:stretch/>
        </p:blipFill>
        <p:spPr>
          <a:xfrm>
            <a:off x="76200" y="56293"/>
            <a:ext cx="8991599" cy="6777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392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Disturbance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392668"/>
            <a:ext cx="221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Spotted Owl Habitat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9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448"/>
          <a:stretch/>
        </p:blipFill>
        <p:spPr>
          <a:xfrm>
            <a:off x="73152" y="54864"/>
            <a:ext cx="8988552" cy="6775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392668"/>
            <a:ext cx="221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Spotted Owl Habitat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392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Disturbance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46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6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93825" y="2809231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en-US" altLang="en-US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1905000" cy="3735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727164"/>
              </p:ext>
            </p:extLst>
          </p:nvPr>
        </p:nvGraphicFramePr>
        <p:xfrm>
          <a:off x="1333500" y="3270896"/>
          <a:ext cx="6476999" cy="332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8069"/>
                <a:gridCol w="972970"/>
                <a:gridCol w="984511"/>
                <a:gridCol w="662259"/>
                <a:gridCol w="736829"/>
                <a:gridCol w="866441"/>
                <a:gridCol w="925920"/>
              </a:tblGrid>
              <a:tr h="4560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Thinning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Prescribe fire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Mow &amp; grind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Clear-cut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Salvage log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Firewise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</a:rPr>
                        <a:t>homesite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75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Forest Service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75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Warm Springs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563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Corporate forestland owners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563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Non-industrial private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x</a:t>
                      </a: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75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Homeowners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55838" y="25828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2862596" cy="214694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"/>
          <a:stretch/>
        </p:blipFill>
        <p:spPr>
          <a:xfrm>
            <a:off x="5813652" y="533400"/>
            <a:ext cx="3179039" cy="190371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10619" r="65702" b="66417"/>
          <a:stretch/>
        </p:blipFill>
        <p:spPr bwMode="auto">
          <a:xfrm>
            <a:off x="4800600" y="1543986"/>
            <a:ext cx="185268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17157"/>
            <a:ext cx="4800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Actors</a:t>
            </a:r>
            <a:endParaRPr lang="en-US" sz="2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8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20041"/>
            <a:ext cx="8686800" cy="600164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Empirical Econometric Models</a:t>
            </a:r>
            <a:br>
              <a:rPr lang="en-US" sz="2800" b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</a:br>
            <a:endParaRPr lang="en-US" sz="2400" b="1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sz="2400" u="sng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Homeowners</a:t>
            </a:r>
          </a:p>
          <a:p>
            <a:endParaRPr lang="en-US" sz="12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Firewise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= </a:t>
            </a:r>
            <a:r>
              <a:rPr lang="en-US" sz="2400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f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( perceived wildfire </a:t>
            </a: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risk, capacity, legal requirement )</a:t>
            </a:r>
          </a:p>
          <a:p>
            <a:endParaRPr lang="en-US" sz="20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en-US" sz="2400" b="1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sz="2400" u="sng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Non-industrial </a:t>
            </a:r>
            <a:r>
              <a:rPr lang="en-US" sz="2400" u="sng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private forestland </a:t>
            </a:r>
            <a:endParaRPr lang="en-US" sz="2400" u="sng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sz="2400" u="sng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o</a:t>
            </a:r>
            <a:r>
              <a:rPr lang="en-US" sz="2400" u="sng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wners</a:t>
            </a:r>
          </a:p>
          <a:p>
            <a:endParaRPr lang="en-US" sz="1200" b="1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Harvest = </a:t>
            </a:r>
            <a:r>
              <a:rPr lang="en-US" sz="2400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f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( basal area, parcel size )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Fuel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treatment = </a:t>
            </a:r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f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( trees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per hectare, fire within 10 km in past 5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years,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insect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infestation within 2 km in past 5 years, presence of a residential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Arial" pitchFamily="34" charset="0"/>
              </a:rPr>
              <a:t>structure )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34950" lvl="1">
              <a:tabLst>
                <a:tab pos="234950" algn="l"/>
              </a:tabLst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4"/>
          <a:stretch/>
        </p:blipFill>
        <p:spPr>
          <a:xfrm>
            <a:off x="4953000" y="1219200"/>
            <a:ext cx="3886200" cy="23663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419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96288"/>
            <a:ext cx="5071280" cy="58061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Large Landowner Decisions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Targets, constraints, and preferences</a:t>
            </a:r>
          </a:p>
          <a:p>
            <a:pPr marL="0" indent="0">
              <a:buNone/>
            </a:pP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u="sng" dirty="0" smtClean="0">
                <a:solidFill>
                  <a:schemeClr val="bg1">
                    <a:lumMod val="75000"/>
                  </a:schemeClr>
                </a:solidFill>
              </a:rPr>
              <a:t>Private corporate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creage target, minimum tree size, harvest rotation, basal area.</a:t>
            </a:r>
          </a:p>
          <a:p>
            <a:pPr marL="0" indent="0">
              <a:buNone/>
            </a:pP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u="sng" dirty="0" smtClean="0">
                <a:solidFill>
                  <a:schemeClr val="bg1">
                    <a:lumMod val="75000"/>
                  </a:schemeClr>
                </a:solidFill>
              </a:rPr>
              <a:t>Warm Springs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Acreage targets based on forest type and management zones, harvest rotation, and stand age.</a:t>
            </a:r>
          </a:p>
          <a:p>
            <a:pPr marL="0" indent="0">
              <a:buNone/>
            </a:pPr>
            <a:endParaRPr lang="en-US" sz="1300" u="sng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u="sng" dirty="0" smtClean="0">
                <a:solidFill>
                  <a:schemeClr val="bg1">
                    <a:lumMod val="75000"/>
                  </a:schemeClr>
                </a:solidFill>
              </a:rPr>
              <a:t>Forest Service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Acreage targets by district, constraints and preferences vary by management activity</a:t>
            </a:r>
          </a:p>
          <a:p>
            <a:pPr marL="0" indent="0">
              <a:buNone/>
            </a:pPr>
            <a:endParaRPr lang="en-US" sz="1200" dirty="0" smtClean="0"/>
          </a:p>
        </p:txBody>
      </p:sp>
      <p:pic>
        <p:nvPicPr>
          <p:cNvPr id="8" name="Picture 3" descr="C:\My Documents\forests people fire project\b lakeview paisley sisters fire\DSC001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0056" y="1568642"/>
            <a:ext cx="5538265" cy="346141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4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0"/>
            <a:ext cx="3683000" cy="27622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76200"/>
            <a:ext cx="419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>
                    <a:lumMod val="75000"/>
                  </a:schemeClr>
                </a:solidFill>
              </a:rPr>
              <a:t>Large Landowner Decision Making</a:t>
            </a:r>
            <a:endParaRPr lang="en-US" sz="22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53012"/>
              </p:ext>
            </p:extLst>
          </p:nvPr>
        </p:nvGraphicFramePr>
        <p:xfrm>
          <a:off x="4152900" y="152400"/>
          <a:ext cx="5029200" cy="2285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422"/>
                <a:gridCol w="921615"/>
                <a:gridCol w="76161"/>
                <a:gridCol w="921615"/>
                <a:gridCol w="768012"/>
                <a:gridCol w="76161"/>
                <a:gridCol w="883214"/>
              </a:tblGrid>
              <a:tr h="2990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Scenario </a:t>
                      </a:r>
                      <a:r>
                        <a:rPr lang="en-US" sz="1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– Resilience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Scenario - </a:t>
                      </a:r>
                      <a:br>
                        <a:rPr lang="en-U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</a:br>
                      <a:r>
                        <a:rPr lang="en-U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Status Quo</a:t>
                      </a:r>
                      <a:endParaRPr lang="en-US" sz="1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5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Activity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thinning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prescribed fire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thinning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prescribed fire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Amount (acres)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24,600 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24,600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10,400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2,568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03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Planning Areas </a:t>
                      </a:r>
                      <a:br>
                        <a:rPr lang="en-US" sz="1400">
                          <a:effectLst/>
                        </a:rPr>
                      </a:br>
                      <a:r>
                        <a:rPr lang="en-US" sz="1400">
                          <a:effectLst/>
                        </a:rPr>
                        <a:t>(ranked by)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fire hazard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basal area 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5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Size of Activity Units (acres)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Varies by PVT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Varies by PVT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70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779961"/>
              </p:ext>
            </p:extLst>
          </p:nvPr>
        </p:nvGraphicFramePr>
        <p:xfrm>
          <a:off x="4140200" y="4151154"/>
          <a:ext cx="5029200" cy="24591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/>
                <a:gridCol w="990600"/>
                <a:gridCol w="914400"/>
                <a:gridCol w="876300"/>
                <a:gridCol w="876300"/>
              </a:tblGrid>
              <a:tr h="472281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Where - Preferences </a:t>
                      </a:r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(rank)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Ponderosa pine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+++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+++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+++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+++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  <a:tr h="207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Large trees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++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++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  <a:tr h="415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Closed layered DMC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+++++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---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++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  <a:tr h="415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Closed layered MMC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+++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-----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-----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  <a:tr h="207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WUI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</a:rPr>
                        <a:t>0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</a:rPr>
                        <a:t>0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+++++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  <a:tr h="207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LSR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</a:rPr>
                        <a:t>0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</a:rPr>
                        <a:t>0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-----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-----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  <a:tr h="207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CFLR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+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++++++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++++++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98899"/>
              </p:ext>
            </p:extLst>
          </p:nvPr>
        </p:nvGraphicFramePr>
        <p:xfrm>
          <a:off x="4140200" y="2438400"/>
          <a:ext cx="5029200" cy="1734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/>
                <a:gridCol w="990600"/>
                <a:gridCol w="914400"/>
                <a:gridCol w="876300"/>
                <a:gridCol w="876300"/>
              </a:tblGrid>
              <a:tr h="415925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Where - Constraints (0/1) 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Wilderness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  <a:tr h="2076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Ponderosa pine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  <a:tr h="415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Moist mixed conifer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Yes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  <a:tr h="4159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Low cover and one layer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0165" marR="50165" marT="9525" marB="0"/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8" y="762001"/>
            <a:ext cx="3635022" cy="2743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51178" y="3200399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95000"/>
                  </a:schemeClr>
                </a:solidFill>
              </a:rPr>
              <a:t>Photo courtesy of TNC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6324599"/>
            <a:ext cx="2707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 courtesy of Patrick Shannon, SNW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286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9" t="53987" r="23847" b="5967"/>
          <a:stretch/>
        </p:blipFill>
        <p:spPr bwMode="auto">
          <a:xfrm>
            <a:off x="1848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2450" y="466068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91200" y="3188732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467153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3429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5867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91200" y="447601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23781" y="296490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0607" y="3004066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84721" y="4430078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63128" y="503677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78707" y="58674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23950" y="2602962"/>
            <a:ext cx="43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39459" y="58674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76950" y="5867400"/>
            <a:ext cx="55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0"/>
            <a:ext cx="800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Next Steps</a:t>
            </a:r>
            <a:endParaRPr lang="en-US" sz="2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3581400"/>
            <a:ext cx="83058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Final model testing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Use model to test hypotheses on Bend project area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Run model on whole project area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8600"/>
            <a:ext cx="8001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Conclusion</a:t>
            </a:r>
            <a:endParaRPr lang="en-US" sz="2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752574"/>
            <a:ext cx="8305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Model flexibility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Data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200" dirty="0" smtClean="0">
                <a:solidFill>
                  <a:schemeClr val="bg1">
                    <a:lumMod val="85000"/>
                  </a:schemeClr>
                </a:solidFill>
              </a:rPr>
              <a:t>Many ways to build understanding of landscape change</a:t>
            </a:r>
          </a:p>
        </p:txBody>
      </p:sp>
    </p:spTree>
    <p:extLst>
      <p:ext uri="{BB962C8B-B14F-4D97-AF65-F5344CB8AC3E}">
        <p14:creationId xmlns:p14="http://schemas.microsoft.com/office/powerpoint/2010/main" val="142017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539726"/>
              </p:ext>
            </p:extLst>
          </p:nvPr>
        </p:nvGraphicFramePr>
        <p:xfrm>
          <a:off x="914400" y="0"/>
          <a:ext cx="7315199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6184"/>
                <a:gridCol w="1870482"/>
                <a:gridCol w="1870482"/>
                <a:gridCol w="2058051"/>
              </a:tblGrid>
              <a:tr h="4106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Status Quo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Resilience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No Treatment</a:t>
                      </a:r>
                      <a:endParaRPr lang="en-US" sz="2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0385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Acreage </a:t>
                      </a:r>
                      <a:r>
                        <a:rPr lang="en-US" sz="1800" dirty="0" smtClean="0">
                          <a:effectLst/>
                        </a:rPr>
                        <a:t>targets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Current levels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Based on historic fire return </a:t>
                      </a:r>
                      <a:r>
                        <a:rPr lang="en-US" sz="1800" dirty="0" smtClean="0">
                          <a:effectLst/>
                        </a:rPr>
                        <a:t>intervals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NA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7245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Amount of management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~ 1.4% </a:t>
                      </a:r>
                      <a:r>
                        <a:rPr lang="en-US" sz="1800" dirty="0" smtClean="0">
                          <a:effectLst/>
                        </a:rPr>
                        <a:t>per </a:t>
                      </a:r>
                      <a:r>
                        <a:rPr lang="en-US" sz="1800" dirty="0">
                          <a:effectLst/>
                        </a:rPr>
                        <a:t>year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~ 3.4% </a:t>
                      </a:r>
                      <a:r>
                        <a:rPr lang="en-US" sz="1800" dirty="0" smtClean="0">
                          <a:effectLst/>
                        </a:rPr>
                        <a:t>per </a:t>
                      </a:r>
                      <a:r>
                        <a:rPr lang="en-US" sz="1800" dirty="0">
                          <a:effectLst/>
                        </a:rPr>
                        <a:t>year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None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2881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Core management activities</a:t>
                      </a:r>
                      <a:endParaRPr lang="en-US" sz="18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Thinning </a:t>
                      </a:r>
                      <a:br>
                        <a:rPr lang="en-US" sz="1800" dirty="0">
                          <a:effectLst/>
                        </a:rPr>
                      </a:br>
                      <a:r>
                        <a:rPr lang="en-US" sz="1800" dirty="0">
                          <a:effectLst/>
                        </a:rPr>
                        <a:t>Prescribed fire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Mowing and grinding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Thinning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Prescribed fire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Lodgepole clear-cuts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None 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8959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Planning areas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Prioritized </a:t>
                      </a:r>
                      <a:r>
                        <a:rPr lang="en-US" sz="1800" dirty="0">
                          <a:effectLst/>
                        </a:rPr>
                        <a:t>by basal area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Prioritized </a:t>
                      </a:r>
                      <a:r>
                        <a:rPr lang="en-US" sz="1800" dirty="0">
                          <a:effectLst/>
                        </a:rPr>
                        <a:t>by fire hazard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NA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151935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Management areas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Existing allocations applied </a:t>
                      </a:r>
                      <a:r>
                        <a:rPr lang="en-US" sz="1800" dirty="0">
                          <a:effectLst/>
                        </a:rPr>
                        <a:t>(e.g. wilderness, LSR, CFLR, WUI)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Wilderness </a:t>
                      </a:r>
                      <a:r>
                        <a:rPr lang="en-US" sz="1800" dirty="0" smtClean="0">
                          <a:effectLst/>
                        </a:rPr>
                        <a:t>and PVT</a:t>
                      </a:r>
                      <a:r>
                        <a:rPr lang="en-US" sz="1800" baseline="0" dirty="0" smtClean="0">
                          <a:effectLst/>
                        </a:rPr>
                        <a:t>s applied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NA</a:t>
                      </a:r>
                      <a:endParaRPr lang="en-US" sz="18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9807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Actors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quo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all actors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Applied to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federal management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treatment for all actors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24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07313"/>
            <a:ext cx="899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Landscape View of Management, Year One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230868"/>
            <a:ext cx="3886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Resilience Scenario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219200"/>
            <a:ext cx="3886200" cy="3815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Status Quo Scenario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t="14345" r="40306" b="32085"/>
          <a:stretch/>
        </p:blipFill>
        <p:spPr bwMode="auto">
          <a:xfrm>
            <a:off x="-124969" y="1752599"/>
            <a:ext cx="4468369" cy="386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9" t="14897" r="15690" b="22943"/>
          <a:stretch/>
        </p:blipFill>
        <p:spPr bwMode="auto">
          <a:xfrm>
            <a:off x="5093166" y="1771055"/>
            <a:ext cx="4050834" cy="386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1" t="21595" r="76817" b="36664"/>
          <a:stretch/>
        </p:blipFill>
        <p:spPr bwMode="auto">
          <a:xfrm>
            <a:off x="3962400" y="1676400"/>
            <a:ext cx="1298532" cy="3981076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286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Results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69"/>
          <a:stretch/>
        </p:blipFill>
        <p:spPr bwMode="auto">
          <a:xfrm>
            <a:off x="5018690" y="4038600"/>
            <a:ext cx="3657600" cy="250369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990600"/>
            <a:ext cx="18288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49878"/>
            <a:ext cx="3352799" cy="50638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09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" y="746760"/>
            <a:ext cx="7639050" cy="6111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4793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Stand Replacing Fire, 10 replicates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19800" y="54102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324600" y="503938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 size of Davis Lake fire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648200" y="5224790"/>
            <a:ext cx="304800" cy="185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6800" y="49631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~ size of Pole Creek fire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278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334250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52400"/>
            <a:ext cx="73660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Cumulative Wildfire by Scenario</a:t>
            </a:r>
            <a:endParaRPr lang="en-US" sz="2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3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52400"/>
            <a:ext cx="736609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High Severity Fire by Scenario and Potential Vegetation Group</a:t>
            </a:r>
            <a:endParaRPr lang="en-US" sz="2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19344"/>
            <a:ext cx="7181850" cy="5745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6324600"/>
            <a:ext cx="10668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Arid lands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6324600"/>
            <a:ext cx="1143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MMC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676775" y="6324600"/>
            <a:ext cx="11906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DMC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6324600"/>
            <a:ext cx="1143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PPine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064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46760"/>
            <a:ext cx="7639050" cy="6111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117157"/>
            <a:ext cx="76390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>
                    <a:lumMod val="85000"/>
                  </a:schemeClr>
                </a:solidFill>
              </a:rPr>
              <a:t>Cumulative Timber Volume by Scenario, 40 years</a:t>
            </a:r>
            <a:endParaRPr lang="en-US" sz="26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9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927"/>
            <a:ext cx="4381500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6" y="2209800"/>
            <a:ext cx="4381500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3150" y="5334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Habitat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851" y="1258669"/>
            <a:ext cx="438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Spotted Owl</a:t>
            </a: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average level of  moderate and high suitability habitat , 10 replicates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7726" y="1258669"/>
            <a:ext cx="438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Western Bluebird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verage level of  moderate and high suitability habitat, 10 replicates</a:t>
            </a:r>
          </a:p>
        </p:txBody>
      </p:sp>
    </p:spTree>
    <p:extLst>
      <p:ext uri="{BB962C8B-B14F-4D97-AF65-F5344CB8AC3E}">
        <p14:creationId xmlns:p14="http://schemas.microsoft.com/office/powerpoint/2010/main" val="304319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8591</TotalTime>
  <Words>562</Words>
  <Application>Microsoft Office PowerPoint</Application>
  <PresentationFormat>On-screen Show (4:3)</PresentationFormat>
  <Paragraphs>265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Platt, Emily K</dc:creator>
  <cp:lastModifiedBy>Platt, Emily K</cp:lastModifiedBy>
  <cp:revision>114</cp:revision>
  <cp:lastPrinted>2014-05-28T15:23:16Z</cp:lastPrinted>
  <dcterms:created xsi:type="dcterms:W3CDTF">2014-05-22T23:57:55Z</dcterms:created>
  <dcterms:modified xsi:type="dcterms:W3CDTF">2014-05-30T03:34:45Z</dcterms:modified>
</cp:coreProperties>
</file>